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1" r:id="rId1"/>
  </p:sldMasterIdLst>
  <p:notesMasterIdLst>
    <p:notesMasterId r:id="rId20"/>
  </p:notesMasterIdLst>
  <p:sldIdLst>
    <p:sldId id="256" r:id="rId2"/>
    <p:sldId id="258" r:id="rId3"/>
    <p:sldId id="261" r:id="rId4"/>
    <p:sldId id="277" r:id="rId5"/>
    <p:sldId id="275" r:id="rId6"/>
    <p:sldId id="300" r:id="rId7"/>
    <p:sldId id="345" r:id="rId8"/>
    <p:sldId id="349" r:id="rId9"/>
    <p:sldId id="350" r:id="rId10"/>
    <p:sldId id="351" r:id="rId11"/>
    <p:sldId id="284" r:id="rId12"/>
    <p:sldId id="346" r:id="rId13"/>
    <p:sldId id="354" r:id="rId14"/>
    <p:sldId id="344" r:id="rId15"/>
    <p:sldId id="353" r:id="rId16"/>
    <p:sldId id="343" r:id="rId17"/>
    <p:sldId id="352" r:id="rId18"/>
    <p:sldId id="315" r:id="rId19"/>
  </p:sldIdLst>
  <p:sldSz cx="9144000" cy="5143500" type="screen16x9"/>
  <p:notesSz cx="6858000" cy="9144000"/>
  <p:embeddedFontLst>
    <p:embeddedFont>
      <p:font typeface="Alice" pitchFamily="2" charset="0"/>
      <p:regular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C3E59C0-51C4-4BB2-8259-1894461A71D1}">
  <a:tblStyle styleId="{6C3E59C0-51C4-4BB2-8259-1894461A71D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86"/>
    <p:restoredTop sz="91422"/>
  </p:normalViewPr>
  <p:slideViewPr>
    <p:cSldViewPr snapToGrid="0">
      <p:cViewPr>
        <p:scale>
          <a:sx n="142" d="100"/>
          <a:sy n="142" d="100"/>
        </p:scale>
        <p:origin x="27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chrissinger/Downloads/DAIR%20Capstone/DAIR%20Capstone%20Excel%20Workbook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Available Beds in San Francisco for the unhoused (2022)</a:t>
            </a:r>
          </a:p>
        </c:rich>
      </c:tx>
      <c:layout>
        <c:manualLayout>
          <c:xMode val="edge"/>
          <c:yMode val="edge"/>
          <c:x val="0.15964810683842756"/>
          <c:y val="2.846975088967971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'2022 Available Beds (Chart)'!$A$2</c:f>
              <c:strCache>
                <c:ptCount val="1"/>
                <c:pt idx="0">
                  <c:v>Emergency Shelter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'2022 Available Beds (Chart)'!$B$1:$G$1</c:f>
              <c:strCache>
                <c:ptCount val="6"/>
                <c:pt idx="0">
                  <c:v>Family Units</c:v>
                </c:pt>
                <c:pt idx="1">
                  <c:v>Family Beds</c:v>
                </c:pt>
                <c:pt idx="2">
                  <c:v>Adult-Only Beds</c:v>
                </c:pt>
                <c:pt idx="3">
                  <c:v>Child-Only Beds</c:v>
                </c:pt>
                <c:pt idx="4">
                  <c:v>Veteran Beds</c:v>
                </c:pt>
                <c:pt idx="5">
                  <c:v>Youth Beds</c:v>
                </c:pt>
              </c:strCache>
            </c:strRef>
          </c:cat>
          <c:val>
            <c:numRef>
              <c:f>'2022 Available Beds (Chart)'!$B$2:$G$2</c:f>
              <c:numCache>
                <c:formatCode>General</c:formatCode>
                <c:ptCount val="6"/>
                <c:pt idx="0">
                  <c:v>231</c:v>
                </c:pt>
                <c:pt idx="1">
                  <c:v>651</c:v>
                </c:pt>
                <c:pt idx="2">
                  <c:v>1381</c:v>
                </c:pt>
                <c:pt idx="3">
                  <c:v>19</c:v>
                </c:pt>
                <c:pt idx="4">
                  <c:v>65</c:v>
                </c:pt>
                <c:pt idx="5">
                  <c:v>104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F83-FE4E-8C50-53C6BA62ACD8}"/>
            </c:ext>
          </c:extLst>
        </c:ser>
        <c:ser>
          <c:idx val="1"/>
          <c:order val="1"/>
          <c:tx>
            <c:strRef>
              <c:f>'2022 Available Beds (Chart)'!$A$3</c:f>
              <c:strCache>
                <c:ptCount val="1"/>
                <c:pt idx="0">
                  <c:v>Transitional Housing 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'2022 Available Beds (Chart)'!$B$1:$G$1</c:f>
              <c:strCache>
                <c:ptCount val="6"/>
                <c:pt idx="0">
                  <c:v>Family Units</c:v>
                </c:pt>
                <c:pt idx="1">
                  <c:v>Family Beds</c:v>
                </c:pt>
                <c:pt idx="2">
                  <c:v>Adult-Only Beds</c:v>
                </c:pt>
                <c:pt idx="3">
                  <c:v>Child-Only Beds</c:v>
                </c:pt>
                <c:pt idx="4">
                  <c:v>Veteran Beds</c:v>
                </c:pt>
                <c:pt idx="5">
                  <c:v>Youth Beds</c:v>
                </c:pt>
              </c:strCache>
            </c:strRef>
          </c:cat>
          <c:val>
            <c:numRef>
              <c:f>'2022 Available Beds (Chart)'!$B$3:$G$3</c:f>
              <c:numCache>
                <c:formatCode>General</c:formatCode>
                <c:ptCount val="6"/>
                <c:pt idx="0">
                  <c:v>144</c:v>
                </c:pt>
                <c:pt idx="1">
                  <c:v>245</c:v>
                </c:pt>
                <c:pt idx="2">
                  <c:v>310</c:v>
                </c:pt>
                <c:pt idx="3">
                  <c:v>0</c:v>
                </c:pt>
                <c:pt idx="4">
                  <c:v>71</c:v>
                </c:pt>
                <c:pt idx="5">
                  <c:v>159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F83-FE4E-8C50-53C6BA62ACD8}"/>
            </c:ext>
          </c:extLst>
        </c:ser>
        <c:ser>
          <c:idx val="2"/>
          <c:order val="2"/>
          <c:tx>
            <c:strRef>
              <c:f>'2022 Available Beds (Chart)'!$A$4</c:f>
              <c:strCache>
                <c:ptCount val="1"/>
                <c:pt idx="0">
                  <c:v>Permanent Supportive Housing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'2022 Available Beds (Chart)'!$B$1:$G$1</c:f>
              <c:strCache>
                <c:ptCount val="6"/>
                <c:pt idx="0">
                  <c:v>Family Units</c:v>
                </c:pt>
                <c:pt idx="1">
                  <c:v>Family Beds</c:v>
                </c:pt>
                <c:pt idx="2">
                  <c:v>Adult-Only Beds</c:v>
                </c:pt>
                <c:pt idx="3">
                  <c:v>Child-Only Beds</c:v>
                </c:pt>
                <c:pt idx="4">
                  <c:v>Veteran Beds</c:v>
                </c:pt>
                <c:pt idx="5">
                  <c:v>Youth Beds</c:v>
                </c:pt>
              </c:strCache>
            </c:strRef>
          </c:cat>
          <c:val>
            <c:numRef>
              <c:f>'2022 Available Beds (Chart)'!$B$4:$G$4</c:f>
              <c:numCache>
                <c:formatCode>General</c:formatCode>
                <c:ptCount val="6"/>
                <c:pt idx="0">
                  <c:v>353</c:v>
                </c:pt>
                <c:pt idx="1">
                  <c:v>885</c:v>
                </c:pt>
                <c:pt idx="2">
                  <c:v>4930</c:v>
                </c:pt>
                <c:pt idx="3">
                  <c:v>0</c:v>
                </c:pt>
                <c:pt idx="4">
                  <c:v>1690</c:v>
                </c:pt>
                <c:pt idx="5">
                  <c:v>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F83-FE4E-8C50-53C6BA62ACD8}"/>
            </c:ext>
          </c:extLst>
        </c:ser>
        <c:ser>
          <c:idx val="3"/>
          <c:order val="3"/>
          <c:tx>
            <c:strRef>
              <c:f>'2022 Available Beds (Chart)'!$A$5</c:f>
              <c:strCache>
                <c:ptCount val="1"/>
                <c:pt idx="0">
                  <c:v>Rapid Re-Housing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'2022 Available Beds (Chart)'!$B$1:$G$1</c:f>
              <c:strCache>
                <c:ptCount val="6"/>
                <c:pt idx="0">
                  <c:v>Family Units</c:v>
                </c:pt>
                <c:pt idx="1">
                  <c:v>Family Beds</c:v>
                </c:pt>
                <c:pt idx="2">
                  <c:v>Adult-Only Beds</c:v>
                </c:pt>
                <c:pt idx="3">
                  <c:v>Child-Only Beds</c:v>
                </c:pt>
                <c:pt idx="4">
                  <c:v>Veteran Beds</c:v>
                </c:pt>
                <c:pt idx="5">
                  <c:v>Youth Beds</c:v>
                </c:pt>
              </c:strCache>
            </c:strRef>
          </c:cat>
          <c:val>
            <c:numRef>
              <c:f>'2022 Available Beds (Chart)'!$B$5:$G$5</c:f>
              <c:numCache>
                <c:formatCode>General</c:formatCode>
                <c:ptCount val="6"/>
                <c:pt idx="0">
                  <c:v>1479</c:v>
                </c:pt>
                <c:pt idx="1">
                  <c:v>1568</c:v>
                </c:pt>
                <c:pt idx="2">
                  <c:v>351</c:v>
                </c:pt>
                <c:pt idx="3">
                  <c:v>0</c:v>
                </c:pt>
                <c:pt idx="4">
                  <c:v>58</c:v>
                </c:pt>
                <c:pt idx="5">
                  <c:v>201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F83-FE4E-8C50-53C6BA62ACD8}"/>
            </c:ext>
          </c:extLst>
        </c:ser>
        <c:ser>
          <c:idx val="4"/>
          <c:order val="4"/>
          <c:tx>
            <c:strRef>
              <c:f>'2022 Available Beds (Chart)'!$A$6</c:f>
              <c:strCache>
                <c:ptCount val="1"/>
                <c:pt idx="0">
                  <c:v>Other Permanent Housing 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'2022 Available Beds (Chart)'!$B$1:$G$1</c:f>
              <c:strCache>
                <c:ptCount val="6"/>
                <c:pt idx="0">
                  <c:v>Family Units</c:v>
                </c:pt>
                <c:pt idx="1">
                  <c:v>Family Beds</c:v>
                </c:pt>
                <c:pt idx="2">
                  <c:v>Adult-Only Beds</c:v>
                </c:pt>
                <c:pt idx="3">
                  <c:v>Child-Only Beds</c:v>
                </c:pt>
                <c:pt idx="4">
                  <c:v>Veteran Beds</c:v>
                </c:pt>
                <c:pt idx="5">
                  <c:v>Youth Beds</c:v>
                </c:pt>
              </c:strCache>
            </c:strRef>
          </c:cat>
          <c:val>
            <c:numRef>
              <c:f>'2022 Available Beds (Chart)'!$B$6:$G$6</c:f>
              <c:numCache>
                <c:formatCode>General</c:formatCode>
                <c:ptCount val="6"/>
                <c:pt idx="0">
                  <c:v>435</c:v>
                </c:pt>
                <c:pt idx="1">
                  <c:v>1300</c:v>
                </c:pt>
                <c:pt idx="2">
                  <c:v>5321</c:v>
                </c:pt>
                <c:pt idx="3">
                  <c:v>0</c:v>
                </c:pt>
                <c:pt idx="4">
                  <c:v>41</c:v>
                </c:pt>
                <c:pt idx="5">
                  <c:v>190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F83-FE4E-8C50-53C6BA62ACD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654779312"/>
        <c:axId val="682418192"/>
      </c:barChart>
      <c:catAx>
        <c:axId val="6547793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2418192"/>
        <c:crosses val="autoZero"/>
        <c:auto val="1"/>
        <c:lblAlgn val="ctr"/>
        <c:lblOffset val="100"/>
        <c:noMultiLvlLbl val="0"/>
      </c:catAx>
      <c:valAx>
        <c:axId val="682418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47793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jpg>
</file>

<file path=ppt/media/image12.jpeg>
</file>

<file path=ppt/media/image13.png>
</file>

<file path=ppt/media/image14.jpeg>
</file>

<file path=ppt/media/image15.jpg>
</file>

<file path=ppt/media/image16.jpg>
</file>

<file path=ppt/media/image17.jpeg>
</file>

<file path=ppt/media/image2.jpg>
</file>

<file path=ppt/media/image3.jpe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ec953f5100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ec953f5100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gb6f45d4e6e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0" name="Google Shape;1380;gb6f45d4e6e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308172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e229c23b0e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e229c23b0e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gb6f45d4e6e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0" name="Google Shape;1380;gb6f45d4e6e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766474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gb6f45d4e6e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0" name="Google Shape;1380;gb6f45d4e6e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505137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e93d74d5f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e93d74d5f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586962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11584b3ec6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11584b3ec65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45306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7" name="Google Shape;2197;gb6f45d4e6e_0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8" name="Google Shape;2198;gb6f45d4e6e_0_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11584b3ec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11584b3ec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e93d74d5f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e93d74d5f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113d2621700_0_16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113d2621700_0_16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gb6f45d4e6e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8" name="Google Shape;888;gb6f45d4e6e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gb6f45d4e6e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0" name="Google Shape;1380;gb6f45d4e6e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113d2621700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Google Shape;1058;g113d2621700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78647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gb6f45d4e6e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0" name="Google Shape;1380;gb6f45d4e6e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04101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gb6f45d4e6e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0" name="Google Shape;1380;gb6f45d4e6e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04538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Relationship Id="rId5" Type="http://schemas.openxmlformats.org/officeDocument/2006/relationships/slide" Target="../slides/slide9.xml"/><Relationship Id="rId4" Type="http://schemas.openxmlformats.org/officeDocument/2006/relationships/slide" Target="../slides/slide1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887675"/>
            <a:ext cx="4493400" cy="23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800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4216725"/>
            <a:ext cx="54780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 idx="2"/>
          </p:nvPr>
        </p:nvSpPr>
        <p:spPr>
          <a:xfrm>
            <a:off x="720000" y="3587325"/>
            <a:ext cx="5478000" cy="38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3300" b="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cxnSp>
        <p:nvCxnSpPr>
          <p:cNvPr id="12" name="Google Shape;12;p2"/>
          <p:cNvCxnSpPr/>
          <p:nvPr/>
        </p:nvCxnSpPr>
        <p:spPr>
          <a:xfrm rot="10800000">
            <a:off x="0" y="238450"/>
            <a:ext cx="5439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0" y="1095975"/>
            <a:ext cx="117000" cy="2080950"/>
            <a:chOff x="0" y="717875"/>
            <a:chExt cx="117000" cy="2080950"/>
          </a:xfrm>
        </p:grpSpPr>
        <p:sp>
          <p:nvSpPr>
            <p:cNvPr id="14" name="Google Shape;14;p2"/>
            <p:cNvSpPr/>
            <p:nvPr/>
          </p:nvSpPr>
          <p:spPr>
            <a:xfrm>
              <a:off x="0" y="717875"/>
              <a:ext cx="117000" cy="6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0" y="1425350"/>
              <a:ext cx="117000" cy="66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0" y="2132825"/>
              <a:ext cx="117000" cy="66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9"/>
          <p:cNvSpPr txBox="1">
            <a:spLocks noGrp="1"/>
          </p:cNvSpPr>
          <p:nvPr>
            <p:ph type="ctrTitle"/>
          </p:nvPr>
        </p:nvSpPr>
        <p:spPr>
          <a:xfrm>
            <a:off x="1973400" y="538575"/>
            <a:ext cx="5197200" cy="12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32" name="Google Shape;532;p49"/>
          <p:cNvSpPr txBox="1">
            <a:spLocks noGrp="1"/>
          </p:cNvSpPr>
          <p:nvPr>
            <p:ph type="subTitle" idx="1"/>
          </p:nvPr>
        </p:nvSpPr>
        <p:spPr>
          <a:xfrm>
            <a:off x="1973400" y="2446550"/>
            <a:ext cx="5197200" cy="115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33" name="Google Shape;533;p49"/>
          <p:cNvSpPr txBox="1"/>
          <p:nvPr/>
        </p:nvSpPr>
        <p:spPr>
          <a:xfrm>
            <a:off x="2187300" y="3532350"/>
            <a:ext cx="4769400" cy="9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CREDITS:</a:t>
            </a: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This presentation template was created by </a:t>
            </a:r>
            <a:r>
              <a:rPr lang="en" sz="1200" b="1" dirty="0">
                <a:solidFill>
                  <a:schemeClr val="l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200" b="1" dirty="0">
                <a:solidFill>
                  <a:schemeClr val="l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lang="en" sz="1200" b="1" dirty="0">
                <a:solidFill>
                  <a:schemeClr val="l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2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34" name="Google Shape;534;p49"/>
          <p:cNvGrpSpPr/>
          <p:nvPr/>
        </p:nvGrpSpPr>
        <p:grpSpPr>
          <a:xfrm>
            <a:off x="0" y="717875"/>
            <a:ext cx="117000" cy="2080950"/>
            <a:chOff x="0" y="717875"/>
            <a:chExt cx="117000" cy="2080950"/>
          </a:xfrm>
        </p:grpSpPr>
        <p:sp>
          <p:nvSpPr>
            <p:cNvPr id="535" name="Google Shape;535;p49"/>
            <p:cNvSpPr/>
            <p:nvPr/>
          </p:nvSpPr>
          <p:spPr>
            <a:xfrm>
              <a:off x="0" y="717875"/>
              <a:ext cx="117000" cy="6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6" name="Google Shape;536;p49"/>
            <p:cNvSpPr/>
            <p:nvPr/>
          </p:nvSpPr>
          <p:spPr>
            <a:xfrm>
              <a:off x="0" y="1425350"/>
              <a:ext cx="117000" cy="66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7" name="Google Shape;537;p49"/>
            <p:cNvSpPr/>
            <p:nvPr/>
          </p:nvSpPr>
          <p:spPr>
            <a:xfrm>
              <a:off x="0" y="2132825"/>
              <a:ext cx="117000" cy="66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38" name="Google Shape;538;p49"/>
          <p:cNvGrpSpPr/>
          <p:nvPr/>
        </p:nvGrpSpPr>
        <p:grpSpPr>
          <a:xfrm>
            <a:off x="9027096" y="717875"/>
            <a:ext cx="117000" cy="2080950"/>
            <a:chOff x="0" y="717875"/>
            <a:chExt cx="117000" cy="2080950"/>
          </a:xfrm>
        </p:grpSpPr>
        <p:sp>
          <p:nvSpPr>
            <p:cNvPr id="539" name="Google Shape;539;p49"/>
            <p:cNvSpPr/>
            <p:nvPr/>
          </p:nvSpPr>
          <p:spPr>
            <a:xfrm>
              <a:off x="0" y="717875"/>
              <a:ext cx="117000" cy="6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0" name="Google Shape;540;p49"/>
            <p:cNvSpPr/>
            <p:nvPr/>
          </p:nvSpPr>
          <p:spPr>
            <a:xfrm>
              <a:off x="0" y="1425350"/>
              <a:ext cx="117000" cy="66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1" name="Google Shape;541;p49"/>
            <p:cNvSpPr/>
            <p:nvPr/>
          </p:nvSpPr>
          <p:spPr>
            <a:xfrm>
              <a:off x="0" y="2132825"/>
              <a:ext cx="117000" cy="66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542" name="Google Shape;542;p49"/>
          <p:cNvCxnSpPr/>
          <p:nvPr/>
        </p:nvCxnSpPr>
        <p:spPr>
          <a:xfrm rot="10800000">
            <a:off x="0" y="238450"/>
            <a:ext cx="5439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4" name="Google Shape;544;p50"/>
          <p:cNvCxnSpPr/>
          <p:nvPr/>
        </p:nvCxnSpPr>
        <p:spPr>
          <a:xfrm rot="10800000">
            <a:off x="0" y="238450"/>
            <a:ext cx="5439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45" name="Google Shape;545;p50"/>
          <p:cNvGrpSpPr/>
          <p:nvPr/>
        </p:nvGrpSpPr>
        <p:grpSpPr>
          <a:xfrm>
            <a:off x="9027096" y="717875"/>
            <a:ext cx="117000" cy="2080950"/>
            <a:chOff x="0" y="717875"/>
            <a:chExt cx="117000" cy="2080950"/>
          </a:xfrm>
        </p:grpSpPr>
        <p:sp>
          <p:nvSpPr>
            <p:cNvPr id="546" name="Google Shape;546;p50"/>
            <p:cNvSpPr/>
            <p:nvPr/>
          </p:nvSpPr>
          <p:spPr>
            <a:xfrm>
              <a:off x="0" y="717875"/>
              <a:ext cx="117000" cy="6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7" name="Google Shape;547;p50"/>
            <p:cNvSpPr/>
            <p:nvPr/>
          </p:nvSpPr>
          <p:spPr>
            <a:xfrm>
              <a:off x="0" y="1425350"/>
              <a:ext cx="117000" cy="66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8" name="Google Shape;548;p50"/>
            <p:cNvSpPr/>
            <p:nvPr/>
          </p:nvSpPr>
          <p:spPr>
            <a:xfrm>
              <a:off x="0" y="2132825"/>
              <a:ext cx="117000" cy="66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0" name="Google Shape;550;p51"/>
          <p:cNvCxnSpPr/>
          <p:nvPr/>
        </p:nvCxnSpPr>
        <p:spPr>
          <a:xfrm rot="10800000">
            <a:off x="0" y="238450"/>
            <a:ext cx="5439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51" name="Google Shape;551;p51"/>
          <p:cNvGrpSpPr/>
          <p:nvPr/>
        </p:nvGrpSpPr>
        <p:grpSpPr>
          <a:xfrm>
            <a:off x="0" y="717875"/>
            <a:ext cx="117000" cy="2080950"/>
            <a:chOff x="0" y="717875"/>
            <a:chExt cx="117000" cy="2080950"/>
          </a:xfrm>
        </p:grpSpPr>
        <p:sp>
          <p:nvSpPr>
            <p:cNvPr id="552" name="Google Shape;552;p51"/>
            <p:cNvSpPr/>
            <p:nvPr/>
          </p:nvSpPr>
          <p:spPr>
            <a:xfrm>
              <a:off x="0" y="717875"/>
              <a:ext cx="117000" cy="6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3" name="Google Shape;553;p51"/>
            <p:cNvSpPr/>
            <p:nvPr/>
          </p:nvSpPr>
          <p:spPr>
            <a:xfrm>
              <a:off x="0" y="1425350"/>
              <a:ext cx="117000" cy="66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4" name="Google Shape;554;p51"/>
            <p:cNvSpPr/>
            <p:nvPr/>
          </p:nvSpPr>
          <p:spPr>
            <a:xfrm>
              <a:off x="0" y="2132825"/>
              <a:ext cx="117000" cy="66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20000" y="2234700"/>
            <a:ext cx="4737000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721400" y="1105808"/>
            <a:ext cx="1579800" cy="12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720000" y="3360600"/>
            <a:ext cx="40194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cxnSp>
        <p:nvCxnSpPr>
          <p:cNvPr id="21" name="Google Shape;21;p3"/>
          <p:cNvCxnSpPr/>
          <p:nvPr/>
        </p:nvCxnSpPr>
        <p:spPr>
          <a:xfrm>
            <a:off x="5295002" y="532950"/>
            <a:ext cx="0" cy="4077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2" name="Google Shape;22;p3"/>
          <p:cNvGrpSpPr/>
          <p:nvPr/>
        </p:nvGrpSpPr>
        <p:grpSpPr>
          <a:xfrm>
            <a:off x="0" y="717875"/>
            <a:ext cx="117000" cy="2080950"/>
            <a:chOff x="0" y="717875"/>
            <a:chExt cx="117000" cy="2080950"/>
          </a:xfrm>
        </p:grpSpPr>
        <p:sp>
          <p:nvSpPr>
            <p:cNvPr id="23" name="Google Shape;23;p3"/>
            <p:cNvSpPr/>
            <p:nvPr/>
          </p:nvSpPr>
          <p:spPr>
            <a:xfrm>
              <a:off x="0" y="717875"/>
              <a:ext cx="117000" cy="6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0" y="1425350"/>
              <a:ext cx="117000" cy="66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0" y="2132825"/>
              <a:ext cx="117000" cy="66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539400" y="445025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47" name="Google Shape;47;p6"/>
          <p:cNvCxnSpPr/>
          <p:nvPr/>
        </p:nvCxnSpPr>
        <p:spPr>
          <a:xfrm rot="10800000">
            <a:off x="0" y="238450"/>
            <a:ext cx="5439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8" name="Google Shape;48;p6"/>
          <p:cNvGrpSpPr/>
          <p:nvPr/>
        </p:nvGrpSpPr>
        <p:grpSpPr>
          <a:xfrm>
            <a:off x="0" y="717875"/>
            <a:ext cx="117000" cy="2080950"/>
            <a:chOff x="0" y="717875"/>
            <a:chExt cx="117000" cy="2080950"/>
          </a:xfrm>
        </p:grpSpPr>
        <p:sp>
          <p:nvSpPr>
            <p:cNvPr id="49" name="Google Shape;49;p6"/>
            <p:cNvSpPr/>
            <p:nvPr/>
          </p:nvSpPr>
          <p:spPr>
            <a:xfrm>
              <a:off x="0" y="717875"/>
              <a:ext cx="117000" cy="6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50;p6"/>
            <p:cNvSpPr/>
            <p:nvPr/>
          </p:nvSpPr>
          <p:spPr>
            <a:xfrm>
              <a:off x="0" y="1425350"/>
              <a:ext cx="117000" cy="66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51;p6"/>
            <p:cNvSpPr/>
            <p:nvPr/>
          </p:nvSpPr>
          <p:spPr>
            <a:xfrm>
              <a:off x="0" y="2132825"/>
              <a:ext cx="117000" cy="66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BLANK_1_2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4">
            <a:hlinkClick r:id="rId2" action="ppaction://hlinksldjump"/>
          </p:cNvPr>
          <p:cNvSpPr txBox="1">
            <a:spLocks noGrp="1"/>
          </p:cNvSpPr>
          <p:nvPr>
            <p:ph type="title"/>
          </p:nvPr>
        </p:nvSpPr>
        <p:spPr>
          <a:xfrm flipH="1">
            <a:off x="1623275" y="415376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2" name="Google Shape;112;p14">
            <a:hlinkClick r:id="rId2" action="ppaction://hlinksldjump"/>
          </p:cNvPr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20000" y="487015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3" name="Google Shape;113;p14"/>
          <p:cNvSpPr txBox="1">
            <a:spLocks noGrp="1"/>
          </p:cNvSpPr>
          <p:nvPr>
            <p:ph type="subTitle" idx="1"/>
          </p:nvPr>
        </p:nvSpPr>
        <p:spPr>
          <a:xfrm flipH="1">
            <a:off x="1623275" y="821075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4">
            <a:hlinkClick r:id="rId3" action="ppaction://hlinksldjump"/>
          </p:cNvPr>
          <p:cNvSpPr txBox="1">
            <a:spLocks noGrp="1"/>
          </p:cNvSpPr>
          <p:nvPr>
            <p:ph type="title" idx="3"/>
          </p:nvPr>
        </p:nvSpPr>
        <p:spPr>
          <a:xfrm flipH="1">
            <a:off x="1623275" y="1280079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5" name="Google Shape;115;p14">
            <a:hlinkClick r:id="rId3" action="ppaction://hlinksldjump"/>
          </p:cNvPr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720000" y="1352746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6" name="Google Shape;116;p14"/>
          <p:cNvSpPr txBox="1">
            <a:spLocks noGrp="1"/>
          </p:cNvSpPr>
          <p:nvPr>
            <p:ph type="subTitle" idx="5"/>
          </p:nvPr>
        </p:nvSpPr>
        <p:spPr>
          <a:xfrm flipH="1">
            <a:off x="1623275" y="1689900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4"/>
          <p:cNvSpPr txBox="1">
            <a:spLocks noGrp="1"/>
          </p:cNvSpPr>
          <p:nvPr>
            <p:ph type="title" idx="6"/>
          </p:nvPr>
        </p:nvSpPr>
        <p:spPr>
          <a:xfrm>
            <a:off x="6119400" y="540250"/>
            <a:ext cx="2304600" cy="13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18" name="Google Shape;118;p14"/>
          <p:cNvGrpSpPr/>
          <p:nvPr/>
        </p:nvGrpSpPr>
        <p:grpSpPr>
          <a:xfrm>
            <a:off x="0" y="717875"/>
            <a:ext cx="117000" cy="2080950"/>
            <a:chOff x="0" y="717875"/>
            <a:chExt cx="117000" cy="2080950"/>
          </a:xfrm>
        </p:grpSpPr>
        <p:sp>
          <p:nvSpPr>
            <p:cNvPr id="119" name="Google Shape;119;p14"/>
            <p:cNvSpPr/>
            <p:nvPr/>
          </p:nvSpPr>
          <p:spPr>
            <a:xfrm>
              <a:off x="0" y="717875"/>
              <a:ext cx="117000" cy="6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0" y="1425350"/>
              <a:ext cx="117000" cy="66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" name="Google Shape;121;p14"/>
            <p:cNvSpPr/>
            <p:nvPr/>
          </p:nvSpPr>
          <p:spPr>
            <a:xfrm>
              <a:off x="0" y="2132825"/>
              <a:ext cx="117000" cy="66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122" name="Google Shape;122;p14"/>
          <p:cNvCxnSpPr/>
          <p:nvPr/>
        </p:nvCxnSpPr>
        <p:spPr>
          <a:xfrm rot="10800000">
            <a:off x="0" y="238450"/>
            <a:ext cx="5439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" name="Google Shape;123;p14">
            <a:hlinkClick r:id="rId4" action="ppaction://hlinksldjump"/>
          </p:cNvPr>
          <p:cNvSpPr txBox="1">
            <a:spLocks noGrp="1"/>
          </p:cNvSpPr>
          <p:nvPr>
            <p:ph type="title" idx="7"/>
          </p:nvPr>
        </p:nvSpPr>
        <p:spPr>
          <a:xfrm flipH="1">
            <a:off x="1623275" y="2148901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4" name="Google Shape;124;p14">
            <a:hlinkClick r:id="rId4" action="ppaction://hlinksldjump"/>
          </p:cNvPr>
          <p:cNvSpPr txBox="1">
            <a:spLocks noGrp="1"/>
          </p:cNvSpPr>
          <p:nvPr>
            <p:ph type="title" idx="8" hasCustomPrompt="1"/>
          </p:nvPr>
        </p:nvSpPr>
        <p:spPr>
          <a:xfrm flipH="1">
            <a:off x="720000" y="2218477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5" name="Google Shape;125;p14"/>
          <p:cNvSpPr txBox="1">
            <a:spLocks noGrp="1"/>
          </p:cNvSpPr>
          <p:nvPr>
            <p:ph type="subTitle" idx="9"/>
          </p:nvPr>
        </p:nvSpPr>
        <p:spPr>
          <a:xfrm flipH="1">
            <a:off x="1623275" y="2554600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4">
            <a:hlinkClick r:id="rId5" action="ppaction://hlinksldjump"/>
          </p:cNvPr>
          <p:cNvSpPr txBox="1">
            <a:spLocks noGrp="1"/>
          </p:cNvSpPr>
          <p:nvPr>
            <p:ph type="title" idx="13"/>
          </p:nvPr>
        </p:nvSpPr>
        <p:spPr>
          <a:xfrm flipH="1">
            <a:off x="1623275" y="3013604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7" name="Google Shape;127;p14">
            <a:hlinkClick r:id="rId5" action="ppaction://hlinksldjump"/>
          </p:cNvPr>
          <p:cNvSpPr txBox="1">
            <a:spLocks noGrp="1"/>
          </p:cNvSpPr>
          <p:nvPr>
            <p:ph type="title" idx="14" hasCustomPrompt="1"/>
          </p:nvPr>
        </p:nvSpPr>
        <p:spPr>
          <a:xfrm flipH="1">
            <a:off x="720000" y="3084209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8" name="Google Shape;128;p14"/>
          <p:cNvSpPr txBox="1">
            <a:spLocks noGrp="1"/>
          </p:cNvSpPr>
          <p:nvPr>
            <p:ph type="subTitle" idx="15"/>
          </p:nvPr>
        </p:nvSpPr>
        <p:spPr>
          <a:xfrm flipH="1">
            <a:off x="1623275" y="3423425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4">
            <a:hlinkClick r:id="rId2" action="ppaction://hlinksldjump"/>
          </p:cNvPr>
          <p:cNvSpPr txBox="1">
            <a:spLocks noGrp="1"/>
          </p:cNvSpPr>
          <p:nvPr>
            <p:ph type="title" idx="16"/>
          </p:nvPr>
        </p:nvSpPr>
        <p:spPr>
          <a:xfrm flipH="1">
            <a:off x="1623275" y="3885814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0" name="Google Shape;130;p14">
            <a:hlinkClick r:id="rId2" action="ppaction://hlinksldjump"/>
          </p:cNvPr>
          <p:cNvSpPr txBox="1">
            <a:spLocks noGrp="1"/>
          </p:cNvSpPr>
          <p:nvPr>
            <p:ph type="title" idx="17" hasCustomPrompt="1"/>
          </p:nvPr>
        </p:nvSpPr>
        <p:spPr>
          <a:xfrm flipH="1">
            <a:off x="720000" y="3949940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1" name="Google Shape;131;p14"/>
          <p:cNvSpPr txBox="1">
            <a:spLocks noGrp="1"/>
          </p:cNvSpPr>
          <p:nvPr>
            <p:ph type="subTitle" idx="18"/>
          </p:nvPr>
        </p:nvSpPr>
        <p:spPr>
          <a:xfrm flipH="1">
            <a:off x="1623275" y="4291514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2_1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>
            <a:spLocks noGrp="1"/>
          </p:cNvSpPr>
          <p:nvPr>
            <p:ph type="title"/>
          </p:nvPr>
        </p:nvSpPr>
        <p:spPr>
          <a:xfrm>
            <a:off x="539400" y="445025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175" name="Google Shape;175;p19"/>
          <p:cNvCxnSpPr/>
          <p:nvPr/>
        </p:nvCxnSpPr>
        <p:spPr>
          <a:xfrm rot="10800000">
            <a:off x="0" y="238450"/>
            <a:ext cx="5439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6" name="Google Shape;176;p19"/>
          <p:cNvGrpSpPr/>
          <p:nvPr/>
        </p:nvGrpSpPr>
        <p:grpSpPr>
          <a:xfrm>
            <a:off x="9030796" y="717875"/>
            <a:ext cx="117000" cy="2080950"/>
            <a:chOff x="0" y="717875"/>
            <a:chExt cx="117000" cy="2080950"/>
          </a:xfrm>
        </p:grpSpPr>
        <p:sp>
          <p:nvSpPr>
            <p:cNvPr id="177" name="Google Shape;177;p19"/>
            <p:cNvSpPr/>
            <p:nvPr/>
          </p:nvSpPr>
          <p:spPr>
            <a:xfrm>
              <a:off x="0" y="717875"/>
              <a:ext cx="117000" cy="6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" name="Google Shape;178;p19"/>
            <p:cNvSpPr/>
            <p:nvPr/>
          </p:nvSpPr>
          <p:spPr>
            <a:xfrm>
              <a:off x="0" y="1425350"/>
              <a:ext cx="117000" cy="66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" name="Google Shape;179;p19"/>
            <p:cNvSpPr/>
            <p:nvPr/>
          </p:nvSpPr>
          <p:spPr>
            <a:xfrm>
              <a:off x="0" y="2132825"/>
              <a:ext cx="117000" cy="66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"/>
          <p:cNvSpPr txBox="1">
            <a:spLocks noGrp="1"/>
          </p:cNvSpPr>
          <p:nvPr>
            <p:ph type="title"/>
          </p:nvPr>
        </p:nvSpPr>
        <p:spPr>
          <a:xfrm>
            <a:off x="1834500" y="3100374"/>
            <a:ext cx="5475000" cy="10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6" name="Google Shape;296;p34"/>
          <p:cNvSpPr txBox="1">
            <a:spLocks noGrp="1"/>
          </p:cNvSpPr>
          <p:nvPr>
            <p:ph type="title" idx="2" hasCustomPrompt="1"/>
          </p:nvPr>
        </p:nvSpPr>
        <p:spPr>
          <a:xfrm>
            <a:off x="3718350" y="1945567"/>
            <a:ext cx="1707300" cy="12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7" name="Google Shape;297;p34"/>
          <p:cNvSpPr txBox="1">
            <a:spLocks noGrp="1"/>
          </p:cNvSpPr>
          <p:nvPr>
            <p:ph type="subTitle" idx="1"/>
          </p:nvPr>
        </p:nvSpPr>
        <p:spPr>
          <a:xfrm>
            <a:off x="1834500" y="4139121"/>
            <a:ext cx="5475000" cy="4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298" name="Google Shape;298;p34"/>
          <p:cNvGrpSpPr/>
          <p:nvPr/>
        </p:nvGrpSpPr>
        <p:grpSpPr>
          <a:xfrm>
            <a:off x="9027096" y="717875"/>
            <a:ext cx="117000" cy="2080950"/>
            <a:chOff x="0" y="717875"/>
            <a:chExt cx="117000" cy="2080950"/>
          </a:xfrm>
        </p:grpSpPr>
        <p:sp>
          <p:nvSpPr>
            <p:cNvPr id="299" name="Google Shape;299;p34"/>
            <p:cNvSpPr/>
            <p:nvPr/>
          </p:nvSpPr>
          <p:spPr>
            <a:xfrm>
              <a:off x="0" y="717875"/>
              <a:ext cx="117000" cy="6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" name="Google Shape;300;p34"/>
            <p:cNvSpPr/>
            <p:nvPr/>
          </p:nvSpPr>
          <p:spPr>
            <a:xfrm>
              <a:off x="0" y="1425350"/>
              <a:ext cx="117000" cy="66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" name="Google Shape;301;p34"/>
            <p:cNvSpPr/>
            <p:nvPr/>
          </p:nvSpPr>
          <p:spPr>
            <a:xfrm>
              <a:off x="0" y="2132825"/>
              <a:ext cx="117000" cy="66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_1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5"/>
          <p:cNvSpPr txBox="1">
            <a:spLocks noGrp="1"/>
          </p:cNvSpPr>
          <p:nvPr>
            <p:ph type="title"/>
          </p:nvPr>
        </p:nvSpPr>
        <p:spPr>
          <a:xfrm>
            <a:off x="3846649" y="2004763"/>
            <a:ext cx="4778100" cy="17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4" name="Google Shape;304;p35"/>
          <p:cNvSpPr txBox="1">
            <a:spLocks noGrp="1"/>
          </p:cNvSpPr>
          <p:nvPr>
            <p:ph type="title" idx="2" hasCustomPrompt="1"/>
          </p:nvPr>
        </p:nvSpPr>
        <p:spPr>
          <a:xfrm>
            <a:off x="6917349" y="586077"/>
            <a:ext cx="170730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9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05" name="Google Shape;305;p35"/>
          <p:cNvSpPr txBox="1">
            <a:spLocks noGrp="1"/>
          </p:cNvSpPr>
          <p:nvPr>
            <p:ph type="subTitle" idx="1"/>
          </p:nvPr>
        </p:nvSpPr>
        <p:spPr>
          <a:xfrm>
            <a:off x="5274525" y="3861423"/>
            <a:ext cx="3350400" cy="6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306" name="Google Shape;306;p35"/>
          <p:cNvGrpSpPr/>
          <p:nvPr/>
        </p:nvGrpSpPr>
        <p:grpSpPr>
          <a:xfrm>
            <a:off x="0" y="717875"/>
            <a:ext cx="117000" cy="2080950"/>
            <a:chOff x="0" y="717875"/>
            <a:chExt cx="117000" cy="2080950"/>
          </a:xfrm>
        </p:grpSpPr>
        <p:sp>
          <p:nvSpPr>
            <p:cNvPr id="307" name="Google Shape;307;p35"/>
            <p:cNvSpPr/>
            <p:nvPr/>
          </p:nvSpPr>
          <p:spPr>
            <a:xfrm>
              <a:off x="0" y="717875"/>
              <a:ext cx="117000" cy="6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" name="Google Shape;308;p35"/>
            <p:cNvSpPr/>
            <p:nvPr/>
          </p:nvSpPr>
          <p:spPr>
            <a:xfrm>
              <a:off x="0" y="1425350"/>
              <a:ext cx="117000" cy="66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" name="Google Shape;309;p35"/>
            <p:cNvSpPr/>
            <p:nvPr/>
          </p:nvSpPr>
          <p:spPr>
            <a:xfrm>
              <a:off x="0" y="2132825"/>
              <a:ext cx="117000" cy="66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310" name="Google Shape;310;p35"/>
          <p:cNvCxnSpPr/>
          <p:nvPr/>
        </p:nvCxnSpPr>
        <p:spPr>
          <a:xfrm>
            <a:off x="4390729" y="532950"/>
            <a:ext cx="0" cy="4077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2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6"/>
          <p:cNvSpPr txBox="1">
            <a:spLocks noGrp="1"/>
          </p:cNvSpPr>
          <p:nvPr>
            <p:ph type="title"/>
          </p:nvPr>
        </p:nvSpPr>
        <p:spPr>
          <a:xfrm>
            <a:off x="3253999" y="800075"/>
            <a:ext cx="4507500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36"/>
          <p:cNvSpPr txBox="1">
            <a:spLocks noGrp="1"/>
          </p:cNvSpPr>
          <p:nvPr>
            <p:ph type="title" idx="2" hasCustomPrompt="1"/>
          </p:nvPr>
        </p:nvSpPr>
        <p:spPr>
          <a:xfrm>
            <a:off x="1153013" y="920683"/>
            <a:ext cx="1579800" cy="12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4" name="Google Shape;314;p36"/>
          <p:cNvSpPr txBox="1">
            <a:spLocks noGrp="1"/>
          </p:cNvSpPr>
          <p:nvPr>
            <p:ph type="subTitle" idx="1"/>
          </p:nvPr>
        </p:nvSpPr>
        <p:spPr>
          <a:xfrm>
            <a:off x="3253988" y="1925975"/>
            <a:ext cx="40194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315" name="Google Shape;315;p36"/>
          <p:cNvGrpSpPr/>
          <p:nvPr/>
        </p:nvGrpSpPr>
        <p:grpSpPr>
          <a:xfrm>
            <a:off x="0" y="717875"/>
            <a:ext cx="117000" cy="2080950"/>
            <a:chOff x="0" y="717875"/>
            <a:chExt cx="117000" cy="2080950"/>
          </a:xfrm>
        </p:grpSpPr>
        <p:sp>
          <p:nvSpPr>
            <p:cNvPr id="316" name="Google Shape;316;p36"/>
            <p:cNvSpPr/>
            <p:nvPr/>
          </p:nvSpPr>
          <p:spPr>
            <a:xfrm>
              <a:off x="0" y="717875"/>
              <a:ext cx="117000" cy="6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" name="Google Shape;317;p36"/>
            <p:cNvSpPr/>
            <p:nvPr/>
          </p:nvSpPr>
          <p:spPr>
            <a:xfrm>
              <a:off x="0" y="1425350"/>
              <a:ext cx="117000" cy="66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" name="Google Shape;318;p36"/>
            <p:cNvSpPr/>
            <p:nvPr/>
          </p:nvSpPr>
          <p:spPr>
            <a:xfrm>
              <a:off x="0" y="2132825"/>
              <a:ext cx="117000" cy="66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19" name="Google Shape;319;p36"/>
          <p:cNvGrpSpPr/>
          <p:nvPr/>
        </p:nvGrpSpPr>
        <p:grpSpPr>
          <a:xfrm>
            <a:off x="9027000" y="717875"/>
            <a:ext cx="117000" cy="2080950"/>
            <a:chOff x="0" y="717875"/>
            <a:chExt cx="117000" cy="2080950"/>
          </a:xfrm>
        </p:grpSpPr>
        <p:sp>
          <p:nvSpPr>
            <p:cNvPr id="320" name="Google Shape;320;p36"/>
            <p:cNvSpPr/>
            <p:nvPr/>
          </p:nvSpPr>
          <p:spPr>
            <a:xfrm>
              <a:off x="0" y="717875"/>
              <a:ext cx="117000" cy="6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" name="Google Shape;321;p36"/>
            <p:cNvSpPr/>
            <p:nvPr/>
          </p:nvSpPr>
          <p:spPr>
            <a:xfrm>
              <a:off x="0" y="1425350"/>
              <a:ext cx="117000" cy="66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" name="Google Shape;322;p36"/>
            <p:cNvSpPr/>
            <p:nvPr/>
          </p:nvSpPr>
          <p:spPr>
            <a:xfrm>
              <a:off x="0" y="2132825"/>
              <a:ext cx="117000" cy="66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lice"/>
              <a:buNone/>
              <a:defRPr sz="2500" b="1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lice"/>
              <a:buNone/>
              <a:defRPr sz="3500" b="1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lice"/>
              <a:buNone/>
              <a:defRPr sz="3500" b="1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lice"/>
              <a:buNone/>
              <a:defRPr sz="3500" b="1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lice"/>
              <a:buNone/>
              <a:defRPr sz="3500" b="1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lice"/>
              <a:buNone/>
              <a:defRPr sz="3500" b="1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lice"/>
              <a:buNone/>
              <a:defRPr sz="3500" b="1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lice"/>
              <a:buNone/>
              <a:defRPr sz="3500" b="1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lice"/>
              <a:buNone/>
              <a:defRPr sz="3500" b="1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4332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■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■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■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8" r:id="rId4"/>
    <p:sldLayoutId id="2147483660" r:id="rId5"/>
    <p:sldLayoutId id="2147483665" r:id="rId6"/>
    <p:sldLayoutId id="2147483680" r:id="rId7"/>
    <p:sldLayoutId id="2147483681" r:id="rId8"/>
    <p:sldLayoutId id="2147483682" r:id="rId9"/>
    <p:sldLayoutId id="2147483695" r:id="rId10"/>
    <p:sldLayoutId id="2147483696" r:id="rId11"/>
    <p:sldLayoutId id="2147483697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jpeg"/><Relationship Id="rId4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slide" Target="slide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slide" Target="slide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slide" Target="slide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slide" Target="slide4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57"/>
          <p:cNvSpPr txBox="1">
            <a:spLocks noGrp="1"/>
          </p:cNvSpPr>
          <p:nvPr>
            <p:ph type="subTitle" idx="1"/>
          </p:nvPr>
        </p:nvSpPr>
        <p:spPr>
          <a:xfrm>
            <a:off x="720000" y="4216725"/>
            <a:ext cx="54780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General Assembly, DAIR-320</a:t>
            </a:r>
            <a:endParaRPr dirty="0"/>
          </a:p>
        </p:txBody>
      </p:sp>
      <p:sp>
        <p:nvSpPr>
          <p:cNvPr id="570" name="Google Shape;570;p57"/>
          <p:cNvSpPr txBox="1">
            <a:spLocks noGrp="1"/>
          </p:cNvSpPr>
          <p:nvPr>
            <p:ph type="ctrTitle" idx="2"/>
          </p:nvPr>
        </p:nvSpPr>
        <p:spPr>
          <a:xfrm>
            <a:off x="353085" y="3537297"/>
            <a:ext cx="5478000" cy="38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Christopher Singer</a:t>
            </a:r>
            <a:endParaRPr dirty="0"/>
          </a:p>
        </p:txBody>
      </p:sp>
      <p:sp>
        <p:nvSpPr>
          <p:cNvPr id="571" name="Google Shape;571;p57"/>
          <p:cNvSpPr txBox="1">
            <a:spLocks noGrp="1"/>
          </p:cNvSpPr>
          <p:nvPr>
            <p:ph type="ctrTitle"/>
          </p:nvPr>
        </p:nvSpPr>
        <p:spPr>
          <a:xfrm>
            <a:off x="353085" y="887675"/>
            <a:ext cx="5611890" cy="23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-US" sz="4400" dirty="0"/>
              <a:t>Rehousing the Unhoused</a:t>
            </a:r>
            <a:r>
              <a:rPr lang="en" sz="4400" dirty="0"/>
              <a:t> in           San Francisco, CA</a:t>
            </a:r>
            <a:endParaRPr sz="4400" dirty="0"/>
          </a:p>
        </p:txBody>
      </p:sp>
      <p:pic>
        <p:nvPicPr>
          <p:cNvPr id="3" name="Picture 2" descr="A couple of men lying on the ground in front of a store&#10;&#10;Description automatically generated with low confidence">
            <a:extLst>
              <a:ext uri="{FF2B5EF4-FFF2-40B4-BE49-F238E27FC236}">
                <a16:creationId xmlns:a16="http://schemas.microsoft.com/office/drawing/2014/main" id="{EC399D12-8B5D-ACC8-1E1A-0BF3A1ABD1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1271" y="331694"/>
            <a:ext cx="3779644" cy="470405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p101"/>
          <p:cNvSpPr txBox="1">
            <a:spLocks noGrp="1"/>
          </p:cNvSpPr>
          <p:nvPr>
            <p:ph type="title"/>
          </p:nvPr>
        </p:nvSpPr>
        <p:spPr>
          <a:xfrm>
            <a:off x="539400" y="265731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Homeless Population by District Synchronically</a:t>
            </a:r>
            <a:endParaRPr sz="2800" dirty="0">
              <a:solidFill>
                <a:schemeClr val="dk1"/>
              </a:solidFill>
            </a:endParaRPr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2ABB222B-DEE6-2C29-0E6C-59071FA8D6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2923" y="817979"/>
            <a:ext cx="6198154" cy="40597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804394-B037-AB0A-C533-1DD775D490D1}"/>
              </a:ext>
            </a:extLst>
          </p:cNvPr>
          <p:cNvSpPr txBox="1"/>
          <p:nvPr/>
        </p:nvSpPr>
        <p:spPr>
          <a:xfrm>
            <a:off x="3646521" y="4877769"/>
            <a:ext cx="299421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Source: HUD Point In Time Counts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756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85"/>
          <p:cNvSpPr txBox="1">
            <a:spLocks noGrp="1"/>
          </p:cNvSpPr>
          <p:nvPr>
            <p:ph type="title"/>
          </p:nvPr>
        </p:nvSpPr>
        <p:spPr>
          <a:xfrm>
            <a:off x="3846649" y="2004763"/>
            <a:ext cx="4778100" cy="17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Housing Statistics</a:t>
            </a:r>
            <a:endParaRPr sz="4800" dirty="0"/>
          </a:p>
        </p:txBody>
      </p:sp>
      <p:sp>
        <p:nvSpPr>
          <p:cNvPr id="1119" name="Google Shape;1119;p85"/>
          <p:cNvSpPr txBox="1">
            <a:spLocks noGrp="1"/>
          </p:cNvSpPr>
          <p:nvPr>
            <p:ph type="title" idx="2"/>
          </p:nvPr>
        </p:nvSpPr>
        <p:spPr>
          <a:xfrm>
            <a:off x="6917349" y="586077"/>
            <a:ext cx="1707300" cy="1518600"/>
          </a:xfrm>
          <a:prstGeom prst="rect">
            <a:avLst/>
          </a:prstGeom>
        </p:spPr>
        <p:txBody>
          <a:bodyPr spcFirstLastPara="1" wrap="square" lIns="91425" tIns="18287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120" name="Google Shape;1120;p85"/>
          <p:cNvSpPr txBox="1">
            <a:spLocks noGrp="1"/>
          </p:cNvSpPr>
          <p:nvPr>
            <p:ph type="subTitle" idx="1"/>
          </p:nvPr>
        </p:nvSpPr>
        <p:spPr>
          <a:xfrm>
            <a:off x="4661647" y="3861423"/>
            <a:ext cx="4356847" cy="6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San Francisco Housing Inventory Counts</a:t>
            </a:r>
            <a:endParaRPr dirty="0"/>
          </a:p>
        </p:txBody>
      </p:sp>
      <p:sp>
        <p:nvSpPr>
          <p:cNvPr id="1123" name="Google Shape;1123;p85"/>
          <p:cNvSpPr/>
          <p:nvPr/>
        </p:nvSpPr>
        <p:spPr>
          <a:xfrm>
            <a:off x="5184705" y="2662462"/>
            <a:ext cx="301233" cy="290242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 descr="A picture containing toy, several&#10;&#10;Description automatically generated">
            <a:extLst>
              <a:ext uri="{FF2B5EF4-FFF2-40B4-BE49-F238E27FC236}">
                <a16:creationId xmlns:a16="http://schemas.microsoft.com/office/drawing/2014/main" id="{4845F177-1E81-963F-0997-ECB236DBDA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613" y="247031"/>
            <a:ext cx="3343401" cy="2513479"/>
          </a:xfrm>
          <a:prstGeom prst="rect">
            <a:avLst/>
          </a:prstGeom>
        </p:spPr>
      </p:pic>
      <p:pic>
        <p:nvPicPr>
          <p:cNvPr id="5" name="Picture 4" descr="A picture containing indoor, wall, floor, room&#10;&#10;Description automatically generated">
            <a:extLst>
              <a:ext uri="{FF2B5EF4-FFF2-40B4-BE49-F238E27FC236}">
                <a16:creationId xmlns:a16="http://schemas.microsoft.com/office/drawing/2014/main" id="{FFC5D81F-C886-426D-ECB9-F7202C522F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501" y="2952704"/>
            <a:ext cx="2747623" cy="18174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D3C190FE-2A50-5BC3-279E-DBA746012D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3192611"/>
              </p:ext>
            </p:extLst>
          </p:nvPr>
        </p:nvGraphicFramePr>
        <p:xfrm>
          <a:off x="566270" y="355600"/>
          <a:ext cx="7366000" cy="4432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Right Arrow 5">
            <a:extLst>
              <a:ext uri="{FF2B5EF4-FFF2-40B4-BE49-F238E27FC236}">
                <a16:creationId xmlns:a16="http://schemas.microsoft.com/office/drawing/2014/main" id="{4FB68419-5619-D5A6-AB64-F6D7896389E2}"/>
              </a:ext>
            </a:extLst>
          </p:cNvPr>
          <p:cNvSpPr/>
          <p:nvPr/>
        </p:nvSpPr>
        <p:spPr>
          <a:xfrm>
            <a:off x="2761130" y="2205317"/>
            <a:ext cx="609600" cy="986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1A43E9EA-727A-163F-27B7-25382CF61B20}"/>
              </a:ext>
            </a:extLst>
          </p:cNvPr>
          <p:cNvSpPr/>
          <p:nvPr/>
        </p:nvSpPr>
        <p:spPr>
          <a:xfrm>
            <a:off x="4343399" y="2026022"/>
            <a:ext cx="636495" cy="10757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B35DA1-6E41-CB6B-77DB-81DA7F1875E7}"/>
              </a:ext>
            </a:extLst>
          </p:cNvPr>
          <p:cNvSpPr txBox="1"/>
          <p:nvPr/>
        </p:nvSpPr>
        <p:spPr>
          <a:xfrm>
            <a:off x="1806387" y="4787900"/>
            <a:ext cx="508299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Source: HUD Continuum of Care Homeless Assistance Program Housing Inventory Count Report (2022)</a:t>
            </a:r>
          </a:p>
        </p:txBody>
      </p:sp>
    </p:spTree>
    <p:extLst>
      <p:ext uri="{BB962C8B-B14F-4D97-AF65-F5344CB8AC3E}">
        <p14:creationId xmlns:p14="http://schemas.microsoft.com/office/powerpoint/2010/main" val="3056966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p101"/>
          <p:cNvSpPr txBox="1">
            <a:spLocks noGrp="1"/>
          </p:cNvSpPr>
          <p:nvPr>
            <p:ph type="title"/>
          </p:nvPr>
        </p:nvSpPr>
        <p:spPr>
          <a:xfrm>
            <a:off x="539400" y="482451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dk1"/>
                </a:solidFill>
              </a:rPr>
              <a:t>Number of Permanent Supportive Housing Beds in San Francisco </a:t>
            </a:r>
            <a:endParaRPr sz="2800" dirty="0">
              <a:solidFill>
                <a:schemeClr val="dk1"/>
              </a:solidFill>
            </a:endParaRPr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CDF8A37B-9649-3C2A-E3E2-1CB64AF24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289275"/>
            <a:ext cx="7772400" cy="337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8213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62">
            <a:hlinkClick r:id="rId4" action="ppaction://hlinksldjump"/>
          </p:cNvPr>
          <p:cNvSpPr/>
          <p:nvPr/>
        </p:nvSpPr>
        <p:spPr>
          <a:xfrm>
            <a:off x="173007" y="151219"/>
            <a:ext cx="572700" cy="5727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3" name="Google Shape;653;p62"/>
          <p:cNvSpPr txBox="1">
            <a:spLocks noGrp="1"/>
          </p:cNvSpPr>
          <p:nvPr>
            <p:ph type="title"/>
          </p:nvPr>
        </p:nvSpPr>
        <p:spPr>
          <a:xfrm>
            <a:off x="720000" y="2234700"/>
            <a:ext cx="4737000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Limitations</a:t>
            </a:r>
            <a:endParaRPr dirty="0"/>
          </a:p>
        </p:txBody>
      </p:sp>
      <p:sp>
        <p:nvSpPr>
          <p:cNvPr id="654" name="Google Shape;654;p62"/>
          <p:cNvSpPr txBox="1">
            <a:spLocks noGrp="1"/>
          </p:cNvSpPr>
          <p:nvPr>
            <p:ph type="title" idx="2"/>
          </p:nvPr>
        </p:nvSpPr>
        <p:spPr>
          <a:xfrm>
            <a:off x="721400" y="1105808"/>
            <a:ext cx="1579800" cy="12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657" name="Google Shape;657;p62"/>
          <p:cNvSpPr/>
          <p:nvPr/>
        </p:nvSpPr>
        <p:spPr>
          <a:xfrm>
            <a:off x="308698" y="298665"/>
            <a:ext cx="301233" cy="277734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93EE6A-2D80-0106-2983-0AAF7811FB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0683" y="1642816"/>
            <a:ext cx="3264073" cy="1909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497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985BE-8308-C22E-A9CD-DC99F7491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Underreported Homeless Counts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CF6DF50-13E2-61B3-E7DC-CD4184102D1B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4E94EB9-9435-A532-C2AC-57B04D7057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623275" y="821074"/>
            <a:ext cx="4376700" cy="1036207"/>
          </a:xfrm>
        </p:spPr>
        <p:txBody>
          <a:bodyPr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Can not locate everyone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Does not take into account couch surfing or in an institution  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F1B8900-315E-16CD-8614-5BFEB625E459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 flipH="1">
            <a:off x="1623275" y="1788858"/>
            <a:ext cx="4376700" cy="415500"/>
          </a:xfrm>
        </p:spPr>
        <p:txBody>
          <a:bodyPr/>
          <a:lstStyle/>
          <a:p>
            <a:r>
              <a:rPr lang="en-US" sz="2000" dirty="0"/>
              <a:t>Data Acquisition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51C673D-EE1F-6109-4758-B9B58E2F43CF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 flipH="1">
            <a:off x="720000" y="1785551"/>
            <a:ext cx="632700" cy="415500"/>
          </a:xfrm>
        </p:spPr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E0D9BA7-AA81-24C2-D670-A46F11419F92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 flipH="1">
            <a:off x="1623275" y="2184222"/>
            <a:ext cx="4376700" cy="1026406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Much of the data was privileged and could not be downloaded.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Bureaucratic hurdles</a:t>
            </a:r>
          </a:p>
          <a:p>
            <a:pPr marL="133350" indent="0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3550BDA2-CDCC-4943-C6DF-E1FC157DE8F0}"/>
              </a:ext>
            </a:extLst>
          </p:cNvPr>
          <p:cNvSpPr>
            <a:spLocks noGrp="1"/>
          </p:cNvSpPr>
          <p:nvPr>
            <p:ph type="title" idx="7"/>
          </p:nvPr>
        </p:nvSpPr>
        <p:spPr>
          <a:xfrm flipH="1">
            <a:off x="1510882" y="3078469"/>
            <a:ext cx="5096105" cy="812213"/>
          </a:xfrm>
        </p:spPr>
        <p:txBody>
          <a:bodyPr/>
          <a:lstStyle/>
          <a:p>
            <a:r>
              <a:rPr lang="en-US" sz="2000" dirty="0"/>
              <a:t>Not all permanent housing has essential resources 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ED53E318-FD11-CEE2-BADA-98AB6408FB63}"/>
              </a:ext>
            </a:extLst>
          </p:cNvPr>
          <p:cNvSpPr>
            <a:spLocks noGrp="1"/>
          </p:cNvSpPr>
          <p:nvPr>
            <p:ph type="title" idx="8"/>
          </p:nvPr>
        </p:nvSpPr>
        <p:spPr>
          <a:xfrm flipH="1">
            <a:off x="765792" y="3084087"/>
            <a:ext cx="632700" cy="415500"/>
          </a:xfrm>
        </p:spPr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23" name="Subtitle 6">
            <a:extLst>
              <a:ext uri="{FF2B5EF4-FFF2-40B4-BE49-F238E27FC236}">
                <a16:creationId xmlns:a16="http://schemas.microsoft.com/office/drawing/2014/main" id="{E6611BB8-26A8-2E67-F6AB-D59C2D1DB3DC}"/>
              </a:ext>
            </a:extLst>
          </p:cNvPr>
          <p:cNvSpPr txBox="1">
            <a:spLocks/>
          </p:cNvSpPr>
          <p:nvPr/>
        </p:nvSpPr>
        <p:spPr>
          <a:xfrm flipH="1">
            <a:off x="1623275" y="3734384"/>
            <a:ext cx="4376700" cy="1026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None/>
              <a:defRPr sz="15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Ample showers, access to medical help, social workers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Can not force someone into housing </a:t>
            </a:r>
          </a:p>
          <a:p>
            <a:pPr marL="13335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5420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65"/>
          <p:cNvSpPr txBox="1">
            <a:spLocks noGrp="1"/>
          </p:cNvSpPr>
          <p:nvPr>
            <p:ph type="title"/>
          </p:nvPr>
        </p:nvSpPr>
        <p:spPr>
          <a:xfrm>
            <a:off x="3253999" y="800075"/>
            <a:ext cx="4507500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Recommendations</a:t>
            </a:r>
            <a:endParaRPr sz="4000" dirty="0"/>
          </a:p>
        </p:txBody>
      </p:sp>
      <p:sp>
        <p:nvSpPr>
          <p:cNvPr id="678" name="Google Shape;678;p65"/>
          <p:cNvSpPr txBox="1">
            <a:spLocks noGrp="1"/>
          </p:cNvSpPr>
          <p:nvPr>
            <p:ph type="title" idx="2"/>
          </p:nvPr>
        </p:nvSpPr>
        <p:spPr>
          <a:xfrm>
            <a:off x="1153013" y="920683"/>
            <a:ext cx="1579800" cy="12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cxnSp>
        <p:nvCxnSpPr>
          <p:cNvPr id="680" name="Google Shape;680;p65"/>
          <p:cNvCxnSpPr/>
          <p:nvPr/>
        </p:nvCxnSpPr>
        <p:spPr>
          <a:xfrm>
            <a:off x="2961900" y="879550"/>
            <a:ext cx="0" cy="18513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81" name="Google Shape;681;p65"/>
          <p:cNvPicPr preferRelativeResize="0"/>
          <p:nvPr/>
        </p:nvPicPr>
        <p:blipFill rotWithShape="1">
          <a:blip r:embed="rId3">
            <a:alphaModFix/>
          </a:blip>
          <a:srcRect t="28152" b="33798"/>
          <a:stretch/>
        </p:blipFill>
        <p:spPr>
          <a:xfrm>
            <a:off x="539500" y="3094325"/>
            <a:ext cx="8064999" cy="2049174"/>
          </a:xfrm>
          <a:prstGeom prst="rect">
            <a:avLst/>
          </a:prstGeom>
          <a:noFill/>
          <a:ln>
            <a:noFill/>
          </a:ln>
        </p:spPr>
      </p:pic>
      <p:sp>
        <p:nvSpPr>
          <p:cNvPr id="682" name="Google Shape;682;p65">
            <a:hlinkClick r:id="rId4" action="ppaction://hlinksldjump"/>
          </p:cNvPr>
          <p:cNvSpPr/>
          <p:nvPr/>
        </p:nvSpPr>
        <p:spPr>
          <a:xfrm>
            <a:off x="173007" y="151219"/>
            <a:ext cx="572700" cy="5727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3" name="Google Shape;683;p65"/>
          <p:cNvSpPr/>
          <p:nvPr/>
        </p:nvSpPr>
        <p:spPr>
          <a:xfrm>
            <a:off x="308698" y="298665"/>
            <a:ext cx="301233" cy="277734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8235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9DEA-1C41-1209-6E7B-87184403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Funding for social workers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E2013B-C902-6976-B7D2-4E22AF9ECFAC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46D3F54-1E16-2F7D-3BD6-B07FD479B5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Additional Outreach, can better assist individuals in need 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B33926A-81B0-0EB7-E4AF-83F2CD7CAEB7}"/>
              </a:ext>
            </a:extLst>
          </p:cNvPr>
          <p:cNvSpPr>
            <a:spLocks noGrp="1"/>
          </p:cNvSpPr>
          <p:nvPr>
            <p:ph type="title" idx="3"/>
          </p:nvPr>
        </p:nvSpPr>
        <p:spPr/>
        <p:txBody>
          <a:bodyPr/>
          <a:lstStyle/>
          <a:p>
            <a:r>
              <a:rPr lang="en-US" dirty="0"/>
              <a:t>Increase funding for cities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BD3921B-F765-4A50-154E-E332EF28C3F2}"/>
              </a:ext>
            </a:extLst>
          </p:cNvPr>
          <p:cNvSpPr>
            <a:spLocks noGrp="1"/>
          </p:cNvSpPr>
          <p:nvPr>
            <p:ph type="title" idx="4"/>
          </p:nvPr>
        </p:nvSpPr>
        <p:spPr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9A8E1BF1-8A97-CD97-2366-86510E1DE532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r>
              <a:rPr lang="en-US" dirty="0"/>
              <a:t>For additional essential resources and for hotel/office conversions </a:t>
            </a:r>
          </a:p>
          <a:p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1F0BF9F2-7370-BCFB-24B6-1ED266682A88}"/>
              </a:ext>
            </a:extLst>
          </p:cNvPr>
          <p:cNvSpPr>
            <a:spLocks noGrp="1"/>
          </p:cNvSpPr>
          <p:nvPr>
            <p:ph type="title" idx="7"/>
          </p:nvPr>
        </p:nvSpPr>
        <p:spPr/>
        <p:txBody>
          <a:bodyPr/>
          <a:lstStyle/>
          <a:p>
            <a:r>
              <a:rPr lang="en-US" dirty="0"/>
              <a:t>Target Districts 6 and 10 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F78A6B9-5632-481C-E01C-5DDD95AA030E}"/>
              </a:ext>
            </a:extLst>
          </p:cNvPr>
          <p:cNvSpPr>
            <a:spLocks noGrp="1"/>
          </p:cNvSpPr>
          <p:nvPr>
            <p:ph type="title" idx="8"/>
          </p:nvPr>
        </p:nvSpPr>
        <p:spPr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E3C666B0-A3CC-EE92-2735-800EAFC06E97}"/>
              </a:ext>
            </a:extLst>
          </p:cNvPr>
          <p:cNvSpPr>
            <a:spLocks noGrp="1"/>
          </p:cNvSpPr>
          <p:nvPr>
            <p:ph type="subTitle" idx="9"/>
          </p:nvPr>
        </p:nvSpPr>
        <p:spPr/>
        <p:txBody>
          <a:bodyPr/>
          <a:lstStyle/>
          <a:p>
            <a:r>
              <a:rPr lang="en-US" dirty="0"/>
              <a:t>Highest unhoused populations </a:t>
            </a: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664EC9A3-AC76-C570-EC04-73AD6CFD7CBC}"/>
              </a:ext>
            </a:extLst>
          </p:cNvPr>
          <p:cNvSpPr>
            <a:spLocks noGrp="1"/>
          </p:cNvSpPr>
          <p:nvPr>
            <p:ph type="title" idx="13"/>
          </p:nvPr>
        </p:nvSpPr>
        <p:spPr/>
        <p:txBody>
          <a:bodyPr/>
          <a:lstStyle/>
          <a:p>
            <a:r>
              <a:rPr lang="en-US" dirty="0"/>
              <a:t>Utilize current permanent housing </a:t>
            </a: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E65F57BE-0069-91A1-E493-0C20758CD198}"/>
              </a:ext>
            </a:extLst>
          </p:cNvPr>
          <p:cNvSpPr>
            <a:spLocks noGrp="1"/>
          </p:cNvSpPr>
          <p:nvPr>
            <p:ph type="title" idx="14"/>
          </p:nvPr>
        </p:nvSpPr>
        <p:spPr/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17" name="Subtitle 16">
            <a:extLst>
              <a:ext uri="{FF2B5EF4-FFF2-40B4-BE49-F238E27FC236}">
                <a16:creationId xmlns:a16="http://schemas.microsoft.com/office/drawing/2014/main" id="{4B9142A1-1C12-E5F4-7BB4-AB3E3FEC5A77}"/>
              </a:ext>
            </a:extLst>
          </p:cNvPr>
          <p:cNvSpPr>
            <a:spLocks noGrp="1"/>
          </p:cNvSpPr>
          <p:nvPr>
            <p:ph type="subTitle" idx="18"/>
          </p:nvPr>
        </p:nvSpPr>
        <p:spPr>
          <a:xfrm flipH="1">
            <a:off x="1623275" y="3891752"/>
            <a:ext cx="4376700" cy="459000"/>
          </a:xfrm>
        </p:spPr>
        <p:txBody>
          <a:bodyPr/>
          <a:lstStyle/>
          <a:p>
            <a:r>
              <a:rPr lang="en-US" dirty="0"/>
              <a:t>There are over </a:t>
            </a:r>
            <a:r>
              <a:rPr lang="en-US" b="1" dirty="0"/>
              <a:t>10,000</a:t>
            </a:r>
            <a:r>
              <a:rPr lang="en-US" dirty="0"/>
              <a:t> available adult-only beds slated for permanent housing and as of January 2022, </a:t>
            </a:r>
            <a:r>
              <a:rPr lang="en-US" b="1" dirty="0"/>
              <a:t>7,754</a:t>
            </a:r>
            <a:r>
              <a:rPr lang="en-US" dirty="0"/>
              <a:t> homeless individuals</a:t>
            </a:r>
          </a:p>
        </p:txBody>
      </p:sp>
      <p:pic>
        <p:nvPicPr>
          <p:cNvPr id="23" name="Picture 22" descr="Logo, company name&#10;&#10;Description automatically generated">
            <a:extLst>
              <a:ext uri="{FF2B5EF4-FFF2-40B4-BE49-F238E27FC236}">
                <a16:creationId xmlns:a16="http://schemas.microsoft.com/office/drawing/2014/main" id="{474011A5-6F4C-77BC-E370-B215BFEDD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6188" y="574970"/>
            <a:ext cx="2774393" cy="1546724"/>
          </a:xfrm>
          <a:prstGeom prst="rect">
            <a:avLst/>
          </a:prstGeom>
        </p:spPr>
      </p:pic>
      <p:pic>
        <p:nvPicPr>
          <p:cNvPr id="25" name="Picture 24" descr="A large building with many windows&#10;&#10;Description automatically generated with low confidence">
            <a:extLst>
              <a:ext uri="{FF2B5EF4-FFF2-40B4-BE49-F238E27FC236}">
                <a16:creationId xmlns:a16="http://schemas.microsoft.com/office/drawing/2014/main" id="{1C65062A-BD0B-480C-1B91-FDE46BEC22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0856" y="2634083"/>
            <a:ext cx="2860862" cy="1907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6864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" name="Google Shape;2200;p116"/>
          <p:cNvSpPr txBox="1">
            <a:spLocks noGrp="1"/>
          </p:cNvSpPr>
          <p:nvPr>
            <p:ph type="ctrTitle"/>
          </p:nvPr>
        </p:nvSpPr>
        <p:spPr>
          <a:xfrm>
            <a:off x="1717323" y="532130"/>
            <a:ext cx="5709353" cy="15537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Special Thanks</a:t>
            </a:r>
            <a:r>
              <a:rPr lang="en" sz="4800" dirty="0">
                <a:solidFill>
                  <a:schemeClr val="dk1"/>
                </a:solidFill>
              </a:rPr>
              <a:t>!</a:t>
            </a:r>
            <a:endParaRPr sz="4800" dirty="0">
              <a:solidFill>
                <a:schemeClr val="dk1"/>
              </a:solidFill>
            </a:endParaRPr>
          </a:p>
        </p:txBody>
      </p:sp>
      <p:sp>
        <p:nvSpPr>
          <p:cNvPr id="2201" name="Google Shape;2201;p116"/>
          <p:cNvSpPr txBox="1">
            <a:spLocks noGrp="1"/>
          </p:cNvSpPr>
          <p:nvPr>
            <p:ph type="subTitle" idx="1"/>
          </p:nvPr>
        </p:nvSpPr>
        <p:spPr>
          <a:xfrm>
            <a:off x="1717323" y="2085900"/>
            <a:ext cx="5197200" cy="115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lnSpc>
                <a:spcPct val="20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200" dirty="0"/>
              <a:t>Jeff Schonberg, PhD. Fellow, University of California, Berkeley &amp;          Lecturer, San Francisco State University</a:t>
            </a:r>
          </a:p>
          <a:p>
            <a:pPr marL="285750" indent="-285750">
              <a:lnSpc>
                <a:spcPct val="20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200" dirty="0"/>
              <a:t>Heather Freinkel, Managing Attorney, Homeless Action Center</a:t>
            </a:r>
          </a:p>
          <a:p>
            <a:pPr marL="285750" indent="-285750">
              <a:lnSpc>
                <a:spcPct val="20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200" dirty="0"/>
              <a:t>Corey Smith, Managing Director, Housing Action Coalition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59"/>
          <p:cNvSpPr txBox="1">
            <a:spLocks noGrp="1"/>
          </p:cNvSpPr>
          <p:nvPr>
            <p:ph type="title"/>
          </p:nvPr>
        </p:nvSpPr>
        <p:spPr>
          <a:xfrm flipH="1">
            <a:off x="1623275" y="415376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584" name="Google Shape;584;p59"/>
          <p:cNvSpPr txBox="1">
            <a:spLocks noGrp="1"/>
          </p:cNvSpPr>
          <p:nvPr>
            <p:ph type="title" idx="2"/>
          </p:nvPr>
        </p:nvSpPr>
        <p:spPr>
          <a:xfrm flipH="1">
            <a:off x="720000" y="487015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85" name="Google Shape;585;p59"/>
          <p:cNvSpPr txBox="1">
            <a:spLocks noGrp="1"/>
          </p:cNvSpPr>
          <p:nvPr>
            <p:ph type="subTitle" idx="1"/>
          </p:nvPr>
        </p:nvSpPr>
        <p:spPr>
          <a:xfrm flipH="1">
            <a:off x="1623275" y="821075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homelessness? </a:t>
            </a:r>
            <a:endParaRPr dirty="0"/>
          </a:p>
        </p:txBody>
      </p:sp>
      <p:sp>
        <p:nvSpPr>
          <p:cNvPr id="586" name="Google Shape;586;p59"/>
          <p:cNvSpPr txBox="1">
            <a:spLocks noGrp="1"/>
          </p:cNvSpPr>
          <p:nvPr>
            <p:ph type="title" idx="3"/>
          </p:nvPr>
        </p:nvSpPr>
        <p:spPr>
          <a:xfrm flipH="1">
            <a:off x="1623275" y="1280079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Homeless Statistics</a:t>
            </a:r>
            <a:endParaRPr dirty="0"/>
          </a:p>
        </p:txBody>
      </p:sp>
      <p:sp>
        <p:nvSpPr>
          <p:cNvPr id="587" name="Google Shape;587;p59"/>
          <p:cNvSpPr txBox="1">
            <a:spLocks noGrp="1"/>
          </p:cNvSpPr>
          <p:nvPr>
            <p:ph type="title" idx="4"/>
          </p:nvPr>
        </p:nvSpPr>
        <p:spPr>
          <a:xfrm flipH="1">
            <a:off x="720000" y="1352746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588" name="Google Shape;588;p59"/>
          <p:cNvSpPr txBox="1">
            <a:spLocks noGrp="1"/>
          </p:cNvSpPr>
          <p:nvPr>
            <p:ph type="subTitle" idx="5"/>
          </p:nvPr>
        </p:nvSpPr>
        <p:spPr>
          <a:xfrm flipH="1">
            <a:off x="1623275" y="1689900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Country and Point-In-Time (PIT) Counts</a:t>
            </a:r>
            <a:endParaRPr dirty="0"/>
          </a:p>
        </p:txBody>
      </p:sp>
      <p:sp>
        <p:nvSpPr>
          <p:cNvPr id="589" name="Google Shape;589;p59"/>
          <p:cNvSpPr txBox="1">
            <a:spLocks noGrp="1"/>
          </p:cNvSpPr>
          <p:nvPr>
            <p:ph type="title" idx="14"/>
          </p:nvPr>
        </p:nvSpPr>
        <p:spPr>
          <a:xfrm flipH="1">
            <a:off x="720000" y="3084209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590" name="Google Shape;590;p59"/>
          <p:cNvSpPr txBox="1">
            <a:spLocks noGrp="1"/>
          </p:cNvSpPr>
          <p:nvPr>
            <p:ph type="title" idx="17"/>
          </p:nvPr>
        </p:nvSpPr>
        <p:spPr>
          <a:xfrm flipH="1">
            <a:off x="720000" y="3949940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591" name="Google Shape;591;p59"/>
          <p:cNvSpPr txBox="1">
            <a:spLocks noGrp="1"/>
          </p:cNvSpPr>
          <p:nvPr>
            <p:ph type="subTitle" idx="18"/>
          </p:nvPr>
        </p:nvSpPr>
        <p:spPr>
          <a:xfrm flipH="1">
            <a:off x="1623275" y="4291514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are my recommendations?</a:t>
            </a:r>
            <a:endParaRPr dirty="0"/>
          </a:p>
        </p:txBody>
      </p:sp>
      <p:sp>
        <p:nvSpPr>
          <p:cNvPr id="592" name="Google Shape;592;p59"/>
          <p:cNvSpPr txBox="1">
            <a:spLocks noGrp="1"/>
          </p:cNvSpPr>
          <p:nvPr>
            <p:ph type="title" idx="6"/>
          </p:nvPr>
        </p:nvSpPr>
        <p:spPr>
          <a:xfrm>
            <a:off x="6492890" y="1906200"/>
            <a:ext cx="2304600" cy="13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</a:t>
            </a:r>
            <a:r>
              <a:rPr lang="en" dirty="0">
                <a:solidFill>
                  <a:schemeClr val="dk1"/>
                </a:solidFill>
              </a:rPr>
              <a:t>contents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93" name="Google Shape;593;p59"/>
          <p:cNvSpPr txBox="1">
            <a:spLocks noGrp="1"/>
          </p:cNvSpPr>
          <p:nvPr>
            <p:ph type="title" idx="7"/>
          </p:nvPr>
        </p:nvSpPr>
        <p:spPr>
          <a:xfrm flipH="1">
            <a:off x="1623275" y="2148901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Housing Statistics</a:t>
            </a:r>
            <a:endParaRPr dirty="0"/>
          </a:p>
        </p:txBody>
      </p:sp>
      <p:sp>
        <p:nvSpPr>
          <p:cNvPr id="594" name="Google Shape;594;p59"/>
          <p:cNvSpPr txBox="1">
            <a:spLocks noGrp="1"/>
          </p:cNvSpPr>
          <p:nvPr>
            <p:ph type="title" idx="8"/>
          </p:nvPr>
        </p:nvSpPr>
        <p:spPr>
          <a:xfrm flipH="1">
            <a:off x="720000" y="2218477"/>
            <a:ext cx="6327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595" name="Google Shape;595;p59"/>
          <p:cNvSpPr txBox="1">
            <a:spLocks noGrp="1"/>
          </p:cNvSpPr>
          <p:nvPr>
            <p:ph type="subTitle" idx="9"/>
          </p:nvPr>
        </p:nvSpPr>
        <p:spPr>
          <a:xfrm flipH="1">
            <a:off x="1623275" y="2554600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Housing Inventory Counts (HIC)</a:t>
            </a:r>
            <a:endParaRPr dirty="0"/>
          </a:p>
        </p:txBody>
      </p:sp>
      <p:sp>
        <p:nvSpPr>
          <p:cNvPr id="596" name="Google Shape;596;p59"/>
          <p:cNvSpPr txBox="1">
            <a:spLocks noGrp="1"/>
          </p:cNvSpPr>
          <p:nvPr>
            <p:ph type="title" idx="13"/>
          </p:nvPr>
        </p:nvSpPr>
        <p:spPr>
          <a:xfrm flipH="1">
            <a:off x="1623275" y="3013604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Limitations</a:t>
            </a:r>
            <a:endParaRPr dirty="0"/>
          </a:p>
        </p:txBody>
      </p:sp>
      <p:sp>
        <p:nvSpPr>
          <p:cNvPr id="597" name="Google Shape;597;p59"/>
          <p:cNvSpPr txBox="1">
            <a:spLocks noGrp="1"/>
          </p:cNvSpPr>
          <p:nvPr>
            <p:ph type="subTitle" idx="15"/>
          </p:nvPr>
        </p:nvSpPr>
        <p:spPr>
          <a:xfrm flipH="1">
            <a:off x="1623275" y="3423425"/>
            <a:ext cx="43767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Limitations of this project and rehousing</a:t>
            </a:r>
            <a:endParaRPr dirty="0"/>
          </a:p>
        </p:txBody>
      </p:sp>
      <p:sp>
        <p:nvSpPr>
          <p:cNvPr id="598" name="Google Shape;598;p59"/>
          <p:cNvSpPr txBox="1">
            <a:spLocks noGrp="1"/>
          </p:cNvSpPr>
          <p:nvPr>
            <p:ph type="title" idx="16"/>
          </p:nvPr>
        </p:nvSpPr>
        <p:spPr>
          <a:xfrm flipH="1">
            <a:off x="1623275" y="3885814"/>
            <a:ext cx="43767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Recommendations</a:t>
            </a:r>
            <a:endParaRPr dirty="0"/>
          </a:p>
        </p:txBody>
      </p:sp>
      <p:grpSp>
        <p:nvGrpSpPr>
          <p:cNvPr id="599" name="Google Shape;599;p59"/>
          <p:cNvGrpSpPr/>
          <p:nvPr/>
        </p:nvGrpSpPr>
        <p:grpSpPr>
          <a:xfrm flipH="1">
            <a:off x="1438657" y="540250"/>
            <a:ext cx="120300" cy="4077600"/>
            <a:chOff x="3341514" y="540250"/>
            <a:chExt cx="120300" cy="4077600"/>
          </a:xfrm>
        </p:grpSpPr>
        <p:cxnSp>
          <p:nvCxnSpPr>
            <p:cNvPr id="600" name="Google Shape;600;p59"/>
            <p:cNvCxnSpPr/>
            <p:nvPr/>
          </p:nvCxnSpPr>
          <p:spPr>
            <a:xfrm>
              <a:off x="3401661" y="540250"/>
              <a:ext cx="0" cy="40776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01" name="Google Shape;601;p59"/>
            <p:cNvSpPr/>
            <p:nvPr/>
          </p:nvSpPr>
          <p:spPr>
            <a:xfrm>
              <a:off x="3341514" y="674333"/>
              <a:ext cx="120300" cy="120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2" name="Google Shape;602;p59"/>
            <p:cNvSpPr/>
            <p:nvPr/>
          </p:nvSpPr>
          <p:spPr>
            <a:xfrm>
              <a:off x="3341514" y="1538419"/>
              <a:ext cx="120300" cy="120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3" name="Google Shape;603;p59"/>
            <p:cNvSpPr/>
            <p:nvPr/>
          </p:nvSpPr>
          <p:spPr>
            <a:xfrm>
              <a:off x="3341514" y="2402513"/>
              <a:ext cx="120300" cy="120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4" name="Google Shape;604;p59"/>
            <p:cNvSpPr/>
            <p:nvPr/>
          </p:nvSpPr>
          <p:spPr>
            <a:xfrm>
              <a:off x="3341514" y="3266632"/>
              <a:ext cx="120300" cy="120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05" name="Google Shape;605;p59"/>
          <p:cNvSpPr/>
          <p:nvPr/>
        </p:nvSpPr>
        <p:spPr>
          <a:xfrm flipH="1">
            <a:off x="1438657" y="4130713"/>
            <a:ext cx="120300" cy="120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62">
            <a:hlinkClick r:id="rId4" action="ppaction://hlinksldjump"/>
          </p:cNvPr>
          <p:cNvSpPr/>
          <p:nvPr/>
        </p:nvSpPr>
        <p:spPr>
          <a:xfrm>
            <a:off x="173007" y="151219"/>
            <a:ext cx="572700" cy="5727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3" name="Google Shape;653;p62"/>
          <p:cNvSpPr txBox="1">
            <a:spLocks noGrp="1"/>
          </p:cNvSpPr>
          <p:nvPr>
            <p:ph type="title"/>
          </p:nvPr>
        </p:nvSpPr>
        <p:spPr>
          <a:xfrm>
            <a:off x="720000" y="2234700"/>
            <a:ext cx="4737000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654" name="Google Shape;654;p62"/>
          <p:cNvSpPr txBox="1">
            <a:spLocks noGrp="1"/>
          </p:cNvSpPr>
          <p:nvPr>
            <p:ph type="title" idx="2"/>
          </p:nvPr>
        </p:nvSpPr>
        <p:spPr>
          <a:xfrm>
            <a:off x="721400" y="1105808"/>
            <a:ext cx="1579800" cy="12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655" name="Google Shape;655;p62"/>
          <p:cNvSpPr txBox="1">
            <a:spLocks noGrp="1"/>
          </p:cNvSpPr>
          <p:nvPr>
            <p:ph type="subTitle" idx="1"/>
          </p:nvPr>
        </p:nvSpPr>
        <p:spPr>
          <a:xfrm>
            <a:off x="720000" y="3360600"/>
            <a:ext cx="40194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7" name="Google Shape;657;p62"/>
          <p:cNvSpPr/>
          <p:nvPr/>
        </p:nvSpPr>
        <p:spPr>
          <a:xfrm>
            <a:off x="308698" y="298665"/>
            <a:ext cx="301233" cy="277734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 descr="A picture containing text, building, outdoor, sky&#10;&#10;Description automatically generated">
            <a:extLst>
              <a:ext uri="{FF2B5EF4-FFF2-40B4-BE49-F238E27FC236}">
                <a16:creationId xmlns:a16="http://schemas.microsoft.com/office/drawing/2014/main" id="{67A78A49-D20B-9785-F445-9DEB5FD44C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8478" y="1509183"/>
            <a:ext cx="3199378" cy="21251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539400" y="445025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Homelessness?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914" name="Google Shape;914;p78"/>
          <p:cNvSpPr/>
          <p:nvPr/>
        </p:nvSpPr>
        <p:spPr>
          <a:xfrm>
            <a:off x="720063" y="1729075"/>
            <a:ext cx="1838700" cy="823200"/>
          </a:xfrm>
          <a:prstGeom prst="wedgeRectCallout">
            <a:avLst>
              <a:gd name="adj1" fmla="val -20833"/>
              <a:gd name="adj2" fmla="val 62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5" name="Google Shape;915;p78"/>
          <p:cNvSpPr/>
          <p:nvPr/>
        </p:nvSpPr>
        <p:spPr>
          <a:xfrm>
            <a:off x="3693753" y="1748550"/>
            <a:ext cx="1838700" cy="823200"/>
          </a:xfrm>
          <a:prstGeom prst="wedgeRectCallout">
            <a:avLst>
              <a:gd name="adj1" fmla="val -20833"/>
              <a:gd name="adj2" fmla="val 62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6" name="Google Shape;916;p78"/>
          <p:cNvSpPr/>
          <p:nvPr/>
        </p:nvSpPr>
        <p:spPr>
          <a:xfrm>
            <a:off x="6646566" y="1738472"/>
            <a:ext cx="1838700" cy="823200"/>
          </a:xfrm>
          <a:prstGeom prst="wedgeRectCallout">
            <a:avLst>
              <a:gd name="adj1" fmla="val -20833"/>
              <a:gd name="adj2" fmla="val 62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22" name="Google Shape;922;p78"/>
          <p:cNvSpPr txBox="1"/>
          <p:nvPr/>
        </p:nvSpPr>
        <p:spPr>
          <a:xfrm>
            <a:off x="3527108" y="3221893"/>
            <a:ext cx="1659600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Lack of access to basic  resources</a:t>
            </a:r>
            <a:endParaRPr sz="16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3" name="Google Shape;923;p78"/>
          <p:cNvSpPr txBox="1"/>
          <p:nvPr/>
        </p:nvSpPr>
        <p:spPr>
          <a:xfrm>
            <a:off x="407649" y="3118842"/>
            <a:ext cx="1659600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Inadequate shelter</a:t>
            </a:r>
            <a:endParaRPr sz="16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4" name="Google Shape;924;p78"/>
          <p:cNvSpPr txBox="1"/>
          <p:nvPr/>
        </p:nvSpPr>
        <p:spPr>
          <a:xfrm>
            <a:off x="6351465" y="3117966"/>
            <a:ext cx="1659600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Diverse Causes</a:t>
            </a:r>
            <a:endParaRPr sz="16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40" name="Google Shape;940;p78"/>
          <p:cNvGrpSpPr/>
          <p:nvPr/>
        </p:nvGrpSpPr>
        <p:grpSpPr>
          <a:xfrm>
            <a:off x="948608" y="1897492"/>
            <a:ext cx="486297" cy="486365"/>
            <a:chOff x="7508211" y="4226867"/>
            <a:chExt cx="402764" cy="402787"/>
          </a:xfrm>
        </p:grpSpPr>
        <p:sp>
          <p:nvSpPr>
            <p:cNvPr id="941" name="Google Shape;941;p78"/>
            <p:cNvSpPr/>
            <p:nvPr/>
          </p:nvSpPr>
          <p:spPr>
            <a:xfrm>
              <a:off x="7623416" y="4440069"/>
              <a:ext cx="35635" cy="16578"/>
            </a:xfrm>
            <a:custGeom>
              <a:avLst/>
              <a:gdLst/>
              <a:ahLst/>
              <a:cxnLst/>
              <a:rect l="l" t="t" r="r" b="b"/>
              <a:pathLst>
                <a:path w="1524" h="709" extrusionOk="0">
                  <a:moveTo>
                    <a:pt x="754" y="1"/>
                  </a:moveTo>
                  <a:cubicBezTo>
                    <a:pt x="513" y="1"/>
                    <a:pt x="272" y="91"/>
                    <a:pt x="107" y="272"/>
                  </a:cubicBezTo>
                  <a:cubicBezTo>
                    <a:pt x="0" y="362"/>
                    <a:pt x="0" y="527"/>
                    <a:pt x="107" y="633"/>
                  </a:cubicBezTo>
                  <a:cubicBezTo>
                    <a:pt x="152" y="679"/>
                    <a:pt x="216" y="701"/>
                    <a:pt x="280" y="701"/>
                  </a:cubicBezTo>
                  <a:cubicBezTo>
                    <a:pt x="343" y="701"/>
                    <a:pt x="407" y="679"/>
                    <a:pt x="453" y="633"/>
                  </a:cubicBezTo>
                  <a:cubicBezTo>
                    <a:pt x="543" y="543"/>
                    <a:pt x="649" y="497"/>
                    <a:pt x="754" y="497"/>
                  </a:cubicBezTo>
                  <a:cubicBezTo>
                    <a:pt x="874" y="497"/>
                    <a:pt x="981" y="543"/>
                    <a:pt x="1055" y="633"/>
                  </a:cubicBezTo>
                  <a:cubicBezTo>
                    <a:pt x="1116" y="678"/>
                    <a:pt x="1176" y="708"/>
                    <a:pt x="1236" y="708"/>
                  </a:cubicBezTo>
                  <a:cubicBezTo>
                    <a:pt x="1296" y="708"/>
                    <a:pt x="1372" y="678"/>
                    <a:pt x="1417" y="633"/>
                  </a:cubicBezTo>
                  <a:cubicBezTo>
                    <a:pt x="1523" y="527"/>
                    <a:pt x="1523" y="362"/>
                    <a:pt x="1417" y="272"/>
                  </a:cubicBezTo>
                  <a:cubicBezTo>
                    <a:pt x="1236" y="91"/>
                    <a:pt x="1011" y="1"/>
                    <a:pt x="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2" name="Google Shape;942;p78"/>
            <p:cNvSpPr/>
            <p:nvPr/>
          </p:nvSpPr>
          <p:spPr>
            <a:xfrm>
              <a:off x="7579714" y="4326945"/>
              <a:ext cx="123015" cy="115252"/>
            </a:xfrm>
            <a:custGeom>
              <a:avLst/>
              <a:gdLst/>
              <a:ahLst/>
              <a:cxnLst/>
              <a:rect l="l" t="t" r="r" b="b"/>
              <a:pathLst>
                <a:path w="5261" h="4929" extrusionOk="0">
                  <a:moveTo>
                    <a:pt x="4537" y="1"/>
                  </a:moveTo>
                  <a:cubicBezTo>
                    <a:pt x="4522" y="1"/>
                    <a:pt x="4130" y="1"/>
                    <a:pt x="3708" y="212"/>
                  </a:cubicBezTo>
                  <a:cubicBezTo>
                    <a:pt x="3437" y="362"/>
                    <a:pt x="3091" y="634"/>
                    <a:pt x="2894" y="1116"/>
                  </a:cubicBezTo>
                  <a:cubicBezTo>
                    <a:pt x="2850" y="981"/>
                    <a:pt x="2819" y="814"/>
                    <a:pt x="2880" y="619"/>
                  </a:cubicBezTo>
                  <a:cubicBezTo>
                    <a:pt x="2894" y="543"/>
                    <a:pt x="2864" y="453"/>
                    <a:pt x="2804" y="378"/>
                  </a:cubicBezTo>
                  <a:cubicBezTo>
                    <a:pt x="2758" y="332"/>
                    <a:pt x="2694" y="312"/>
                    <a:pt x="2627" y="312"/>
                  </a:cubicBezTo>
                  <a:cubicBezTo>
                    <a:pt x="2606" y="312"/>
                    <a:pt x="2584" y="314"/>
                    <a:pt x="2563" y="318"/>
                  </a:cubicBezTo>
                  <a:cubicBezTo>
                    <a:pt x="2533" y="332"/>
                    <a:pt x="1779" y="513"/>
                    <a:pt x="1387" y="1236"/>
                  </a:cubicBezTo>
                  <a:cubicBezTo>
                    <a:pt x="1327" y="1086"/>
                    <a:pt x="1312" y="905"/>
                    <a:pt x="1373" y="710"/>
                  </a:cubicBezTo>
                  <a:cubicBezTo>
                    <a:pt x="1403" y="619"/>
                    <a:pt x="1387" y="543"/>
                    <a:pt x="1327" y="483"/>
                  </a:cubicBezTo>
                  <a:cubicBezTo>
                    <a:pt x="1282" y="408"/>
                    <a:pt x="1206" y="378"/>
                    <a:pt x="1132" y="378"/>
                  </a:cubicBezTo>
                  <a:cubicBezTo>
                    <a:pt x="1102" y="378"/>
                    <a:pt x="860" y="378"/>
                    <a:pt x="589" y="483"/>
                  </a:cubicBezTo>
                  <a:cubicBezTo>
                    <a:pt x="212" y="634"/>
                    <a:pt x="1" y="951"/>
                    <a:pt x="1" y="1342"/>
                  </a:cubicBezTo>
                  <a:lnTo>
                    <a:pt x="1" y="1930"/>
                  </a:lnTo>
                  <a:cubicBezTo>
                    <a:pt x="1" y="2066"/>
                    <a:pt x="107" y="2186"/>
                    <a:pt x="242" y="2186"/>
                  </a:cubicBezTo>
                  <a:cubicBezTo>
                    <a:pt x="393" y="2186"/>
                    <a:pt x="499" y="2066"/>
                    <a:pt x="499" y="1930"/>
                  </a:cubicBezTo>
                  <a:lnTo>
                    <a:pt x="499" y="1342"/>
                  </a:lnTo>
                  <a:cubicBezTo>
                    <a:pt x="499" y="1101"/>
                    <a:pt x="664" y="981"/>
                    <a:pt x="830" y="935"/>
                  </a:cubicBezTo>
                  <a:lnTo>
                    <a:pt x="830" y="935"/>
                  </a:lnTo>
                  <a:cubicBezTo>
                    <a:pt x="815" y="1553"/>
                    <a:pt x="1237" y="1975"/>
                    <a:pt x="1252" y="2005"/>
                  </a:cubicBezTo>
                  <a:cubicBezTo>
                    <a:pt x="1309" y="2052"/>
                    <a:pt x="1376" y="2071"/>
                    <a:pt x="1445" y="2071"/>
                  </a:cubicBezTo>
                  <a:cubicBezTo>
                    <a:pt x="1465" y="2071"/>
                    <a:pt x="1487" y="2069"/>
                    <a:pt x="1508" y="2066"/>
                  </a:cubicBezTo>
                  <a:cubicBezTo>
                    <a:pt x="1598" y="2036"/>
                    <a:pt x="1674" y="1960"/>
                    <a:pt x="1689" y="1869"/>
                  </a:cubicBezTo>
                  <a:cubicBezTo>
                    <a:pt x="1779" y="1373"/>
                    <a:pt x="2096" y="1101"/>
                    <a:pt x="2352" y="951"/>
                  </a:cubicBezTo>
                  <a:cubicBezTo>
                    <a:pt x="2397" y="1523"/>
                    <a:pt x="2804" y="1915"/>
                    <a:pt x="2834" y="1930"/>
                  </a:cubicBezTo>
                  <a:cubicBezTo>
                    <a:pt x="2875" y="1981"/>
                    <a:pt x="2937" y="2004"/>
                    <a:pt x="3001" y="2004"/>
                  </a:cubicBezTo>
                  <a:cubicBezTo>
                    <a:pt x="3031" y="2004"/>
                    <a:pt x="3062" y="1999"/>
                    <a:pt x="3091" y="1990"/>
                  </a:cubicBezTo>
                  <a:cubicBezTo>
                    <a:pt x="3181" y="1960"/>
                    <a:pt x="3241" y="1869"/>
                    <a:pt x="3256" y="1779"/>
                  </a:cubicBezTo>
                  <a:cubicBezTo>
                    <a:pt x="3316" y="1252"/>
                    <a:pt x="3543" y="890"/>
                    <a:pt x="3935" y="679"/>
                  </a:cubicBezTo>
                  <a:cubicBezTo>
                    <a:pt x="4100" y="589"/>
                    <a:pt x="4266" y="543"/>
                    <a:pt x="4371" y="529"/>
                  </a:cubicBezTo>
                  <a:lnTo>
                    <a:pt x="4748" y="1403"/>
                  </a:lnTo>
                  <a:lnTo>
                    <a:pt x="4748" y="3346"/>
                  </a:lnTo>
                  <a:cubicBezTo>
                    <a:pt x="4748" y="3663"/>
                    <a:pt x="4688" y="3979"/>
                    <a:pt x="4552" y="4266"/>
                  </a:cubicBezTo>
                  <a:cubicBezTo>
                    <a:pt x="4434" y="4200"/>
                    <a:pt x="4304" y="4157"/>
                    <a:pt x="4162" y="4157"/>
                  </a:cubicBezTo>
                  <a:cubicBezTo>
                    <a:pt x="4141" y="4157"/>
                    <a:pt x="4121" y="4158"/>
                    <a:pt x="4100" y="4160"/>
                  </a:cubicBezTo>
                  <a:cubicBezTo>
                    <a:pt x="3919" y="3828"/>
                    <a:pt x="3557" y="3603"/>
                    <a:pt x="3165" y="3603"/>
                  </a:cubicBezTo>
                  <a:cubicBezTo>
                    <a:pt x="2985" y="3603"/>
                    <a:pt x="2789" y="3663"/>
                    <a:pt x="2623" y="3754"/>
                  </a:cubicBezTo>
                  <a:cubicBezTo>
                    <a:pt x="2458" y="3663"/>
                    <a:pt x="2277" y="3603"/>
                    <a:pt x="2080" y="3603"/>
                  </a:cubicBezTo>
                  <a:cubicBezTo>
                    <a:pt x="1689" y="3603"/>
                    <a:pt x="1327" y="3828"/>
                    <a:pt x="1146" y="4160"/>
                  </a:cubicBezTo>
                  <a:cubicBezTo>
                    <a:pt x="1127" y="4158"/>
                    <a:pt x="1108" y="4157"/>
                    <a:pt x="1089" y="4157"/>
                  </a:cubicBezTo>
                  <a:cubicBezTo>
                    <a:pt x="958" y="4157"/>
                    <a:pt x="828" y="4200"/>
                    <a:pt x="710" y="4266"/>
                  </a:cubicBezTo>
                  <a:cubicBezTo>
                    <a:pt x="573" y="3979"/>
                    <a:pt x="499" y="3663"/>
                    <a:pt x="499" y="3346"/>
                  </a:cubicBezTo>
                  <a:lnTo>
                    <a:pt x="499" y="3105"/>
                  </a:lnTo>
                  <a:cubicBezTo>
                    <a:pt x="499" y="2970"/>
                    <a:pt x="393" y="2849"/>
                    <a:pt x="242" y="2849"/>
                  </a:cubicBezTo>
                  <a:cubicBezTo>
                    <a:pt x="107" y="2849"/>
                    <a:pt x="1" y="2970"/>
                    <a:pt x="1" y="3105"/>
                  </a:cubicBezTo>
                  <a:lnTo>
                    <a:pt x="1" y="3346"/>
                  </a:lnTo>
                  <a:cubicBezTo>
                    <a:pt x="1" y="3874"/>
                    <a:pt x="152" y="4371"/>
                    <a:pt x="438" y="4808"/>
                  </a:cubicBezTo>
                  <a:cubicBezTo>
                    <a:pt x="483" y="4883"/>
                    <a:pt x="573" y="4929"/>
                    <a:pt x="649" y="4929"/>
                  </a:cubicBezTo>
                  <a:cubicBezTo>
                    <a:pt x="740" y="4929"/>
                    <a:pt x="815" y="4883"/>
                    <a:pt x="860" y="4808"/>
                  </a:cubicBezTo>
                  <a:cubicBezTo>
                    <a:pt x="915" y="4720"/>
                    <a:pt x="1003" y="4664"/>
                    <a:pt x="1099" y="4664"/>
                  </a:cubicBezTo>
                  <a:cubicBezTo>
                    <a:pt x="1134" y="4664"/>
                    <a:pt x="1170" y="4672"/>
                    <a:pt x="1206" y="4688"/>
                  </a:cubicBezTo>
                  <a:cubicBezTo>
                    <a:pt x="1237" y="4694"/>
                    <a:pt x="1268" y="4697"/>
                    <a:pt x="1298" y="4697"/>
                  </a:cubicBezTo>
                  <a:cubicBezTo>
                    <a:pt x="1341" y="4697"/>
                    <a:pt x="1382" y="4690"/>
                    <a:pt x="1417" y="4672"/>
                  </a:cubicBezTo>
                  <a:cubicBezTo>
                    <a:pt x="1478" y="4642"/>
                    <a:pt x="1523" y="4582"/>
                    <a:pt x="1538" y="4521"/>
                  </a:cubicBezTo>
                  <a:cubicBezTo>
                    <a:pt x="1614" y="4280"/>
                    <a:pt x="1839" y="4115"/>
                    <a:pt x="2080" y="4115"/>
                  </a:cubicBezTo>
                  <a:cubicBezTo>
                    <a:pt x="2217" y="4115"/>
                    <a:pt x="2352" y="4160"/>
                    <a:pt x="2458" y="4250"/>
                  </a:cubicBezTo>
                  <a:cubicBezTo>
                    <a:pt x="2503" y="4295"/>
                    <a:pt x="2563" y="4318"/>
                    <a:pt x="2624" y="4318"/>
                  </a:cubicBezTo>
                  <a:cubicBezTo>
                    <a:pt x="2684" y="4318"/>
                    <a:pt x="2744" y="4295"/>
                    <a:pt x="2789" y="4250"/>
                  </a:cubicBezTo>
                  <a:cubicBezTo>
                    <a:pt x="2894" y="4160"/>
                    <a:pt x="3030" y="4115"/>
                    <a:pt x="3165" y="4115"/>
                  </a:cubicBezTo>
                  <a:cubicBezTo>
                    <a:pt x="3422" y="4115"/>
                    <a:pt x="3648" y="4280"/>
                    <a:pt x="3708" y="4521"/>
                  </a:cubicBezTo>
                  <a:cubicBezTo>
                    <a:pt x="3738" y="4582"/>
                    <a:pt x="3784" y="4642"/>
                    <a:pt x="3844" y="4672"/>
                  </a:cubicBezTo>
                  <a:cubicBezTo>
                    <a:pt x="3880" y="4690"/>
                    <a:pt x="3920" y="4697"/>
                    <a:pt x="3960" y="4697"/>
                  </a:cubicBezTo>
                  <a:cubicBezTo>
                    <a:pt x="3988" y="4697"/>
                    <a:pt x="4015" y="4694"/>
                    <a:pt x="4039" y="4688"/>
                  </a:cubicBezTo>
                  <a:cubicBezTo>
                    <a:pt x="4076" y="4672"/>
                    <a:pt x="4112" y="4664"/>
                    <a:pt x="4148" y="4664"/>
                  </a:cubicBezTo>
                  <a:cubicBezTo>
                    <a:pt x="4244" y="4664"/>
                    <a:pt x="4331" y="4720"/>
                    <a:pt x="4387" y="4808"/>
                  </a:cubicBezTo>
                  <a:cubicBezTo>
                    <a:pt x="4431" y="4883"/>
                    <a:pt x="4507" y="4929"/>
                    <a:pt x="4598" y="4929"/>
                  </a:cubicBezTo>
                  <a:cubicBezTo>
                    <a:pt x="4688" y="4929"/>
                    <a:pt x="4763" y="4883"/>
                    <a:pt x="4809" y="4808"/>
                  </a:cubicBezTo>
                  <a:cubicBezTo>
                    <a:pt x="5110" y="4371"/>
                    <a:pt x="5261" y="3874"/>
                    <a:pt x="5261" y="3346"/>
                  </a:cubicBezTo>
                  <a:lnTo>
                    <a:pt x="5261" y="1342"/>
                  </a:lnTo>
                  <a:cubicBezTo>
                    <a:pt x="5261" y="1312"/>
                    <a:pt x="5245" y="1266"/>
                    <a:pt x="5245" y="1236"/>
                  </a:cubicBezTo>
                  <a:lnTo>
                    <a:pt x="4763" y="151"/>
                  </a:lnTo>
                  <a:cubicBezTo>
                    <a:pt x="4718" y="61"/>
                    <a:pt x="4628" y="1"/>
                    <a:pt x="45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3" name="Google Shape;943;p78"/>
            <p:cNvSpPr/>
            <p:nvPr/>
          </p:nvSpPr>
          <p:spPr>
            <a:xfrm>
              <a:off x="7508211" y="4226867"/>
              <a:ext cx="402764" cy="402787"/>
            </a:xfrm>
            <a:custGeom>
              <a:avLst/>
              <a:gdLst/>
              <a:ahLst/>
              <a:cxnLst/>
              <a:rect l="l" t="t" r="r" b="b"/>
              <a:pathLst>
                <a:path w="17225" h="17226" extrusionOk="0">
                  <a:moveTo>
                    <a:pt x="2034" y="5848"/>
                  </a:moveTo>
                  <a:lnTo>
                    <a:pt x="2034" y="7370"/>
                  </a:lnTo>
                  <a:lnTo>
                    <a:pt x="1944" y="7370"/>
                  </a:lnTo>
                  <a:cubicBezTo>
                    <a:pt x="1522" y="7370"/>
                    <a:pt x="1176" y="7039"/>
                    <a:pt x="1176" y="6617"/>
                  </a:cubicBezTo>
                  <a:cubicBezTo>
                    <a:pt x="1176" y="6179"/>
                    <a:pt x="1522" y="5848"/>
                    <a:pt x="1944" y="5848"/>
                  </a:cubicBezTo>
                  <a:close/>
                  <a:moveTo>
                    <a:pt x="9343" y="6179"/>
                  </a:moveTo>
                  <a:cubicBezTo>
                    <a:pt x="9524" y="6527"/>
                    <a:pt x="9750" y="6828"/>
                    <a:pt x="10006" y="7114"/>
                  </a:cubicBezTo>
                  <a:lnTo>
                    <a:pt x="9961" y="7159"/>
                  </a:lnTo>
                  <a:cubicBezTo>
                    <a:pt x="9826" y="7295"/>
                    <a:pt x="9629" y="7370"/>
                    <a:pt x="9418" y="7370"/>
                  </a:cubicBezTo>
                  <a:lnTo>
                    <a:pt x="9343" y="7370"/>
                  </a:lnTo>
                  <a:lnTo>
                    <a:pt x="9343" y="6179"/>
                  </a:lnTo>
                  <a:close/>
                  <a:moveTo>
                    <a:pt x="12251" y="9299"/>
                  </a:moveTo>
                  <a:cubicBezTo>
                    <a:pt x="12492" y="9299"/>
                    <a:pt x="12673" y="9495"/>
                    <a:pt x="12673" y="9721"/>
                  </a:cubicBezTo>
                  <a:cubicBezTo>
                    <a:pt x="12673" y="9962"/>
                    <a:pt x="12492" y="10158"/>
                    <a:pt x="12251" y="10158"/>
                  </a:cubicBezTo>
                  <a:cubicBezTo>
                    <a:pt x="12010" y="10158"/>
                    <a:pt x="11829" y="9962"/>
                    <a:pt x="11829" y="9721"/>
                  </a:cubicBezTo>
                  <a:cubicBezTo>
                    <a:pt x="11829" y="9495"/>
                    <a:pt x="12010" y="9299"/>
                    <a:pt x="12251" y="9299"/>
                  </a:cubicBezTo>
                  <a:close/>
                  <a:moveTo>
                    <a:pt x="5681" y="499"/>
                  </a:moveTo>
                  <a:cubicBezTo>
                    <a:pt x="6706" y="499"/>
                    <a:pt x="7670" y="905"/>
                    <a:pt x="8393" y="1628"/>
                  </a:cubicBezTo>
                  <a:cubicBezTo>
                    <a:pt x="8695" y="1930"/>
                    <a:pt x="8936" y="2277"/>
                    <a:pt x="9132" y="2653"/>
                  </a:cubicBezTo>
                  <a:cubicBezTo>
                    <a:pt x="8936" y="3135"/>
                    <a:pt x="8831" y="3648"/>
                    <a:pt x="8831" y="4190"/>
                  </a:cubicBezTo>
                  <a:cubicBezTo>
                    <a:pt x="8831" y="4598"/>
                    <a:pt x="8891" y="4974"/>
                    <a:pt x="8996" y="5351"/>
                  </a:cubicBezTo>
                  <a:cubicBezTo>
                    <a:pt x="8906" y="5396"/>
                    <a:pt x="8831" y="5486"/>
                    <a:pt x="8831" y="5592"/>
                  </a:cubicBezTo>
                  <a:lnTo>
                    <a:pt x="8831" y="7626"/>
                  </a:lnTo>
                  <a:cubicBezTo>
                    <a:pt x="8831" y="8244"/>
                    <a:pt x="8650" y="8847"/>
                    <a:pt x="8303" y="9360"/>
                  </a:cubicBezTo>
                  <a:cubicBezTo>
                    <a:pt x="8258" y="9450"/>
                    <a:pt x="8258" y="9555"/>
                    <a:pt x="8303" y="9645"/>
                  </a:cubicBezTo>
                  <a:cubicBezTo>
                    <a:pt x="8363" y="9721"/>
                    <a:pt x="8379" y="9796"/>
                    <a:pt x="8379" y="9886"/>
                  </a:cubicBezTo>
                  <a:cubicBezTo>
                    <a:pt x="8379" y="10097"/>
                    <a:pt x="8228" y="10278"/>
                    <a:pt x="8017" y="10308"/>
                  </a:cubicBezTo>
                  <a:cubicBezTo>
                    <a:pt x="7941" y="10308"/>
                    <a:pt x="7881" y="10354"/>
                    <a:pt x="7836" y="10399"/>
                  </a:cubicBezTo>
                  <a:cubicBezTo>
                    <a:pt x="7806" y="10459"/>
                    <a:pt x="7791" y="10535"/>
                    <a:pt x="7806" y="10610"/>
                  </a:cubicBezTo>
                  <a:lnTo>
                    <a:pt x="7806" y="10656"/>
                  </a:lnTo>
                  <a:cubicBezTo>
                    <a:pt x="7806" y="10821"/>
                    <a:pt x="7670" y="10957"/>
                    <a:pt x="7519" y="10957"/>
                  </a:cubicBezTo>
                  <a:cubicBezTo>
                    <a:pt x="7445" y="10957"/>
                    <a:pt x="7384" y="10927"/>
                    <a:pt x="7339" y="10897"/>
                  </a:cubicBezTo>
                  <a:cubicBezTo>
                    <a:pt x="7293" y="10862"/>
                    <a:pt x="7240" y="10845"/>
                    <a:pt x="7184" y="10845"/>
                  </a:cubicBezTo>
                  <a:cubicBezTo>
                    <a:pt x="7165" y="10845"/>
                    <a:pt x="7146" y="10847"/>
                    <a:pt x="7128" y="10851"/>
                  </a:cubicBezTo>
                  <a:cubicBezTo>
                    <a:pt x="7053" y="10867"/>
                    <a:pt x="6993" y="10911"/>
                    <a:pt x="6962" y="10987"/>
                  </a:cubicBezTo>
                  <a:cubicBezTo>
                    <a:pt x="6917" y="11078"/>
                    <a:pt x="6812" y="11138"/>
                    <a:pt x="6706" y="11138"/>
                  </a:cubicBezTo>
                  <a:cubicBezTo>
                    <a:pt x="6631" y="11138"/>
                    <a:pt x="6571" y="11108"/>
                    <a:pt x="6525" y="11078"/>
                  </a:cubicBezTo>
                  <a:cubicBezTo>
                    <a:pt x="6491" y="11043"/>
                    <a:pt x="6440" y="11026"/>
                    <a:pt x="6385" y="11026"/>
                  </a:cubicBezTo>
                  <a:cubicBezTo>
                    <a:pt x="6367" y="11026"/>
                    <a:pt x="6348" y="11028"/>
                    <a:pt x="6330" y="11032"/>
                  </a:cubicBezTo>
                  <a:cubicBezTo>
                    <a:pt x="6269" y="11047"/>
                    <a:pt x="6193" y="11092"/>
                    <a:pt x="6163" y="11152"/>
                  </a:cubicBezTo>
                  <a:cubicBezTo>
                    <a:pt x="6058" y="11319"/>
                    <a:pt x="5877" y="11409"/>
                    <a:pt x="5681" y="11409"/>
                  </a:cubicBezTo>
                  <a:cubicBezTo>
                    <a:pt x="5486" y="11409"/>
                    <a:pt x="5305" y="11319"/>
                    <a:pt x="5214" y="11152"/>
                  </a:cubicBezTo>
                  <a:cubicBezTo>
                    <a:pt x="5169" y="11092"/>
                    <a:pt x="5108" y="11047"/>
                    <a:pt x="5034" y="11032"/>
                  </a:cubicBezTo>
                  <a:cubicBezTo>
                    <a:pt x="5019" y="11028"/>
                    <a:pt x="5003" y="11026"/>
                    <a:pt x="4986" y="11026"/>
                  </a:cubicBezTo>
                  <a:cubicBezTo>
                    <a:pt x="4937" y="11026"/>
                    <a:pt x="4882" y="11043"/>
                    <a:pt x="4837" y="11078"/>
                  </a:cubicBezTo>
                  <a:cubicBezTo>
                    <a:pt x="4807" y="11108"/>
                    <a:pt x="4747" y="11138"/>
                    <a:pt x="4672" y="11138"/>
                  </a:cubicBezTo>
                  <a:cubicBezTo>
                    <a:pt x="4551" y="11138"/>
                    <a:pt x="4461" y="11078"/>
                    <a:pt x="4401" y="10987"/>
                  </a:cubicBezTo>
                  <a:cubicBezTo>
                    <a:pt x="4370" y="10911"/>
                    <a:pt x="4310" y="10867"/>
                    <a:pt x="4234" y="10851"/>
                  </a:cubicBezTo>
                  <a:cubicBezTo>
                    <a:pt x="4216" y="10847"/>
                    <a:pt x="4197" y="10845"/>
                    <a:pt x="4179" y="10845"/>
                  </a:cubicBezTo>
                  <a:cubicBezTo>
                    <a:pt x="4123" y="10845"/>
                    <a:pt x="4069" y="10862"/>
                    <a:pt x="4023" y="10897"/>
                  </a:cubicBezTo>
                  <a:cubicBezTo>
                    <a:pt x="3979" y="10927"/>
                    <a:pt x="3918" y="10957"/>
                    <a:pt x="3858" y="10957"/>
                  </a:cubicBezTo>
                  <a:cubicBezTo>
                    <a:pt x="3692" y="10957"/>
                    <a:pt x="3571" y="10821"/>
                    <a:pt x="3571" y="10656"/>
                  </a:cubicBezTo>
                  <a:lnTo>
                    <a:pt x="3571" y="10610"/>
                  </a:lnTo>
                  <a:cubicBezTo>
                    <a:pt x="3587" y="10535"/>
                    <a:pt x="3571" y="10459"/>
                    <a:pt x="3527" y="10399"/>
                  </a:cubicBezTo>
                  <a:cubicBezTo>
                    <a:pt x="3481" y="10354"/>
                    <a:pt x="3421" y="10308"/>
                    <a:pt x="3360" y="10308"/>
                  </a:cubicBezTo>
                  <a:cubicBezTo>
                    <a:pt x="3149" y="10278"/>
                    <a:pt x="2984" y="10097"/>
                    <a:pt x="2984" y="9886"/>
                  </a:cubicBezTo>
                  <a:cubicBezTo>
                    <a:pt x="2984" y="9796"/>
                    <a:pt x="3014" y="9721"/>
                    <a:pt x="3059" y="9645"/>
                  </a:cubicBezTo>
                  <a:cubicBezTo>
                    <a:pt x="3119" y="9555"/>
                    <a:pt x="3119" y="9450"/>
                    <a:pt x="3059" y="9360"/>
                  </a:cubicBezTo>
                  <a:cubicBezTo>
                    <a:pt x="2713" y="8847"/>
                    <a:pt x="2532" y="8244"/>
                    <a:pt x="2532" y="7626"/>
                  </a:cubicBezTo>
                  <a:lnTo>
                    <a:pt x="2532" y="5592"/>
                  </a:lnTo>
                  <a:cubicBezTo>
                    <a:pt x="2532" y="5456"/>
                    <a:pt x="2426" y="5335"/>
                    <a:pt x="2291" y="5335"/>
                  </a:cubicBezTo>
                  <a:lnTo>
                    <a:pt x="1853" y="5335"/>
                  </a:lnTo>
                  <a:lnTo>
                    <a:pt x="1853" y="4326"/>
                  </a:lnTo>
                  <a:cubicBezTo>
                    <a:pt x="1853" y="2217"/>
                    <a:pt x="3571" y="499"/>
                    <a:pt x="5681" y="499"/>
                  </a:cubicBezTo>
                  <a:close/>
                  <a:moveTo>
                    <a:pt x="6450" y="11604"/>
                  </a:moveTo>
                  <a:cubicBezTo>
                    <a:pt x="6525" y="11634"/>
                    <a:pt x="6615" y="11650"/>
                    <a:pt x="6706" y="11650"/>
                  </a:cubicBezTo>
                  <a:cubicBezTo>
                    <a:pt x="6736" y="11650"/>
                    <a:pt x="6766" y="11634"/>
                    <a:pt x="6796" y="11634"/>
                  </a:cubicBezTo>
                  <a:lnTo>
                    <a:pt x="6796" y="12283"/>
                  </a:lnTo>
                  <a:cubicBezTo>
                    <a:pt x="6796" y="12900"/>
                    <a:pt x="6299" y="13398"/>
                    <a:pt x="5681" y="13398"/>
                  </a:cubicBezTo>
                  <a:cubicBezTo>
                    <a:pt x="5078" y="13398"/>
                    <a:pt x="4581" y="12900"/>
                    <a:pt x="4581" y="12283"/>
                  </a:cubicBezTo>
                  <a:lnTo>
                    <a:pt x="4581" y="11634"/>
                  </a:lnTo>
                  <a:cubicBezTo>
                    <a:pt x="4612" y="11634"/>
                    <a:pt x="4642" y="11650"/>
                    <a:pt x="4672" y="11650"/>
                  </a:cubicBezTo>
                  <a:cubicBezTo>
                    <a:pt x="4762" y="11650"/>
                    <a:pt x="4837" y="11634"/>
                    <a:pt x="4927" y="11604"/>
                  </a:cubicBezTo>
                  <a:cubicBezTo>
                    <a:pt x="5124" y="11801"/>
                    <a:pt x="5395" y="11921"/>
                    <a:pt x="5681" y="11921"/>
                  </a:cubicBezTo>
                  <a:cubicBezTo>
                    <a:pt x="5968" y="11921"/>
                    <a:pt x="6239" y="11801"/>
                    <a:pt x="6450" y="11604"/>
                  </a:cubicBezTo>
                  <a:close/>
                  <a:moveTo>
                    <a:pt x="2592" y="12976"/>
                  </a:moveTo>
                  <a:lnTo>
                    <a:pt x="3105" y="13489"/>
                  </a:lnTo>
                  <a:cubicBezTo>
                    <a:pt x="3149" y="13533"/>
                    <a:pt x="3149" y="13579"/>
                    <a:pt x="3105" y="13624"/>
                  </a:cubicBezTo>
                  <a:lnTo>
                    <a:pt x="1672" y="15056"/>
                  </a:lnTo>
                  <a:cubicBezTo>
                    <a:pt x="1650" y="15078"/>
                    <a:pt x="1628" y="15089"/>
                    <a:pt x="1605" y="15089"/>
                  </a:cubicBezTo>
                  <a:cubicBezTo>
                    <a:pt x="1582" y="15089"/>
                    <a:pt x="1560" y="15078"/>
                    <a:pt x="1537" y="15056"/>
                  </a:cubicBezTo>
                  <a:lnTo>
                    <a:pt x="768" y="14287"/>
                  </a:lnTo>
                  <a:cubicBezTo>
                    <a:pt x="1100" y="13684"/>
                    <a:pt x="1658" y="13217"/>
                    <a:pt x="2366" y="13037"/>
                  </a:cubicBezTo>
                  <a:lnTo>
                    <a:pt x="2592" y="12976"/>
                  </a:lnTo>
                  <a:close/>
                  <a:moveTo>
                    <a:pt x="7188" y="16141"/>
                  </a:moveTo>
                  <a:cubicBezTo>
                    <a:pt x="7234" y="16141"/>
                    <a:pt x="7264" y="16185"/>
                    <a:pt x="7264" y="16231"/>
                  </a:cubicBezTo>
                  <a:lnTo>
                    <a:pt x="7264" y="16728"/>
                  </a:lnTo>
                  <a:lnTo>
                    <a:pt x="5938" y="16728"/>
                  </a:lnTo>
                  <a:lnTo>
                    <a:pt x="5938" y="16231"/>
                  </a:lnTo>
                  <a:cubicBezTo>
                    <a:pt x="5938" y="16185"/>
                    <a:pt x="5982" y="16141"/>
                    <a:pt x="6028" y="16141"/>
                  </a:cubicBezTo>
                  <a:close/>
                  <a:moveTo>
                    <a:pt x="5681" y="1"/>
                  </a:moveTo>
                  <a:cubicBezTo>
                    <a:pt x="4762" y="1"/>
                    <a:pt x="3903" y="288"/>
                    <a:pt x="3210" y="785"/>
                  </a:cubicBezTo>
                  <a:cubicBezTo>
                    <a:pt x="3195" y="785"/>
                    <a:pt x="3165" y="800"/>
                    <a:pt x="3165" y="815"/>
                  </a:cubicBezTo>
                  <a:cubicBezTo>
                    <a:pt x="3139" y="828"/>
                    <a:pt x="2799" y="1101"/>
                    <a:pt x="2181" y="1101"/>
                  </a:cubicBezTo>
                  <a:cubicBezTo>
                    <a:pt x="2071" y="1101"/>
                    <a:pt x="1951" y="1092"/>
                    <a:pt x="1823" y="1071"/>
                  </a:cubicBezTo>
                  <a:cubicBezTo>
                    <a:pt x="1812" y="1070"/>
                    <a:pt x="1801" y="1070"/>
                    <a:pt x="1790" y="1070"/>
                  </a:cubicBezTo>
                  <a:cubicBezTo>
                    <a:pt x="1655" y="1070"/>
                    <a:pt x="1550" y="1157"/>
                    <a:pt x="1522" y="1282"/>
                  </a:cubicBezTo>
                  <a:cubicBezTo>
                    <a:pt x="1507" y="1417"/>
                    <a:pt x="1598" y="1554"/>
                    <a:pt x="1733" y="1568"/>
                  </a:cubicBezTo>
                  <a:cubicBezTo>
                    <a:pt x="1899" y="1598"/>
                    <a:pt x="2034" y="1614"/>
                    <a:pt x="2170" y="1614"/>
                  </a:cubicBezTo>
                  <a:cubicBezTo>
                    <a:pt x="2215" y="1614"/>
                    <a:pt x="2275" y="1614"/>
                    <a:pt x="2321" y="1598"/>
                  </a:cubicBezTo>
                  <a:lnTo>
                    <a:pt x="2321" y="1598"/>
                  </a:lnTo>
                  <a:cubicBezTo>
                    <a:pt x="1914" y="2096"/>
                    <a:pt x="1628" y="2683"/>
                    <a:pt x="1477" y="3316"/>
                  </a:cubicBezTo>
                  <a:cubicBezTo>
                    <a:pt x="1462" y="3362"/>
                    <a:pt x="1387" y="3633"/>
                    <a:pt x="1055" y="3663"/>
                  </a:cubicBezTo>
                  <a:cubicBezTo>
                    <a:pt x="919" y="3694"/>
                    <a:pt x="814" y="3814"/>
                    <a:pt x="829" y="3949"/>
                  </a:cubicBezTo>
                  <a:cubicBezTo>
                    <a:pt x="844" y="4085"/>
                    <a:pt x="949" y="4176"/>
                    <a:pt x="1085" y="4176"/>
                  </a:cubicBezTo>
                  <a:lnTo>
                    <a:pt x="1116" y="4176"/>
                  </a:lnTo>
                  <a:cubicBezTo>
                    <a:pt x="1206" y="4160"/>
                    <a:pt x="1281" y="4146"/>
                    <a:pt x="1357" y="4115"/>
                  </a:cubicBezTo>
                  <a:lnTo>
                    <a:pt x="1357" y="4326"/>
                  </a:lnTo>
                  <a:lnTo>
                    <a:pt x="1357" y="5486"/>
                  </a:lnTo>
                  <a:cubicBezTo>
                    <a:pt x="949" y="5697"/>
                    <a:pt x="678" y="6119"/>
                    <a:pt x="678" y="6617"/>
                  </a:cubicBezTo>
                  <a:cubicBezTo>
                    <a:pt x="678" y="7310"/>
                    <a:pt x="1251" y="7883"/>
                    <a:pt x="1944" y="7883"/>
                  </a:cubicBezTo>
                  <a:lnTo>
                    <a:pt x="2034" y="7883"/>
                  </a:lnTo>
                  <a:cubicBezTo>
                    <a:pt x="2080" y="8455"/>
                    <a:pt x="2261" y="9012"/>
                    <a:pt x="2562" y="9510"/>
                  </a:cubicBezTo>
                  <a:cubicBezTo>
                    <a:pt x="2502" y="9631"/>
                    <a:pt x="2486" y="9751"/>
                    <a:pt x="2486" y="9886"/>
                  </a:cubicBezTo>
                  <a:cubicBezTo>
                    <a:pt x="2486" y="10264"/>
                    <a:pt x="2727" y="10595"/>
                    <a:pt x="3059" y="10746"/>
                  </a:cubicBezTo>
                  <a:cubicBezTo>
                    <a:pt x="3105" y="11138"/>
                    <a:pt x="3451" y="11454"/>
                    <a:pt x="3858" y="11454"/>
                  </a:cubicBezTo>
                  <a:cubicBezTo>
                    <a:pt x="3933" y="11454"/>
                    <a:pt x="4009" y="11454"/>
                    <a:pt x="4069" y="11424"/>
                  </a:cubicBezTo>
                  <a:lnTo>
                    <a:pt x="4069" y="12087"/>
                  </a:lnTo>
                  <a:lnTo>
                    <a:pt x="2245" y="12539"/>
                  </a:lnTo>
                  <a:cubicBezTo>
                    <a:pt x="919" y="12870"/>
                    <a:pt x="0" y="14061"/>
                    <a:pt x="0" y="15432"/>
                  </a:cubicBezTo>
                  <a:lnTo>
                    <a:pt x="0" y="16985"/>
                  </a:lnTo>
                  <a:cubicBezTo>
                    <a:pt x="0" y="17120"/>
                    <a:pt x="105" y="17226"/>
                    <a:pt x="241" y="17226"/>
                  </a:cubicBezTo>
                  <a:lnTo>
                    <a:pt x="11122" y="17226"/>
                  </a:lnTo>
                  <a:cubicBezTo>
                    <a:pt x="11257" y="17226"/>
                    <a:pt x="11377" y="17120"/>
                    <a:pt x="11377" y="16985"/>
                  </a:cubicBezTo>
                  <a:lnTo>
                    <a:pt x="11377" y="16472"/>
                  </a:lnTo>
                  <a:cubicBezTo>
                    <a:pt x="11377" y="16336"/>
                    <a:pt x="11257" y="16231"/>
                    <a:pt x="11122" y="16231"/>
                  </a:cubicBezTo>
                  <a:cubicBezTo>
                    <a:pt x="10985" y="16231"/>
                    <a:pt x="10865" y="16336"/>
                    <a:pt x="10865" y="16472"/>
                  </a:cubicBezTo>
                  <a:lnTo>
                    <a:pt x="10865" y="16728"/>
                  </a:lnTo>
                  <a:lnTo>
                    <a:pt x="9026" y="16728"/>
                  </a:lnTo>
                  <a:lnTo>
                    <a:pt x="9026" y="16472"/>
                  </a:lnTo>
                  <a:cubicBezTo>
                    <a:pt x="9026" y="16336"/>
                    <a:pt x="8921" y="16216"/>
                    <a:pt x="8785" y="16216"/>
                  </a:cubicBezTo>
                  <a:cubicBezTo>
                    <a:pt x="8635" y="16216"/>
                    <a:pt x="8530" y="16336"/>
                    <a:pt x="8530" y="16472"/>
                  </a:cubicBezTo>
                  <a:lnTo>
                    <a:pt x="8530" y="16728"/>
                  </a:lnTo>
                  <a:lnTo>
                    <a:pt x="7776" y="16728"/>
                  </a:lnTo>
                  <a:lnTo>
                    <a:pt x="7776" y="16231"/>
                  </a:lnTo>
                  <a:cubicBezTo>
                    <a:pt x="7776" y="15960"/>
                    <a:pt x="7595" y="15749"/>
                    <a:pt x="7354" y="15659"/>
                  </a:cubicBezTo>
                  <a:lnTo>
                    <a:pt x="7354" y="15478"/>
                  </a:lnTo>
                  <a:cubicBezTo>
                    <a:pt x="7354" y="15342"/>
                    <a:pt x="7248" y="15221"/>
                    <a:pt x="7113" y="15221"/>
                  </a:cubicBezTo>
                  <a:cubicBezTo>
                    <a:pt x="6962" y="15221"/>
                    <a:pt x="6856" y="15342"/>
                    <a:pt x="6856" y="15478"/>
                  </a:cubicBezTo>
                  <a:lnTo>
                    <a:pt x="6856" y="15643"/>
                  </a:lnTo>
                  <a:lnTo>
                    <a:pt x="6330" y="15643"/>
                  </a:lnTo>
                  <a:lnTo>
                    <a:pt x="6330" y="15478"/>
                  </a:lnTo>
                  <a:cubicBezTo>
                    <a:pt x="6330" y="15342"/>
                    <a:pt x="6223" y="15221"/>
                    <a:pt x="6073" y="15221"/>
                  </a:cubicBezTo>
                  <a:cubicBezTo>
                    <a:pt x="5938" y="15221"/>
                    <a:pt x="5832" y="15342"/>
                    <a:pt x="5832" y="15478"/>
                  </a:cubicBezTo>
                  <a:lnTo>
                    <a:pt x="5832" y="15673"/>
                  </a:lnTo>
                  <a:cubicBezTo>
                    <a:pt x="5591" y="15749"/>
                    <a:pt x="5440" y="15974"/>
                    <a:pt x="5440" y="16231"/>
                  </a:cubicBezTo>
                  <a:lnTo>
                    <a:pt x="5440" y="16728"/>
                  </a:lnTo>
                  <a:lnTo>
                    <a:pt x="2848" y="16728"/>
                  </a:lnTo>
                  <a:lnTo>
                    <a:pt x="2848" y="16472"/>
                  </a:lnTo>
                  <a:cubicBezTo>
                    <a:pt x="2848" y="16336"/>
                    <a:pt x="2727" y="16216"/>
                    <a:pt x="2592" y="16216"/>
                  </a:cubicBezTo>
                  <a:cubicBezTo>
                    <a:pt x="2456" y="16216"/>
                    <a:pt x="2336" y="16336"/>
                    <a:pt x="2336" y="16472"/>
                  </a:cubicBezTo>
                  <a:lnTo>
                    <a:pt x="2336" y="16728"/>
                  </a:lnTo>
                  <a:lnTo>
                    <a:pt x="497" y="16728"/>
                  </a:lnTo>
                  <a:lnTo>
                    <a:pt x="497" y="15432"/>
                  </a:lnTo>
                  <a:cubicBezTo>
                    <a:pt x="497" y="15221"/>
                    <a:pt x="527" y="15010"/>
                    <a:pt x="573" y="14815"/>
                  </a:cubicBezTo>
                  <a:lnTo>
                    <a:pt x="1190" y="15417"/>
                  </a:lnTo>
                  <a:cubicBezTo>
                    <a:pt x="1296" y="15538"/>
                    <a:pt x="1447" y="15598"/>
                    <a:pt x="1612" y="15598"/>
                  </a:cubicBezTo>
                  <a:cubicBezTo>
                    <a:pt x="1658" y="15598"/>
                    <a:pt x="1718" y="15583"/>
                    <a:pt x="1763" y="15568"/>
                  </a:cubicBezTo>
                  <a:lnTo>
                    <a:pt x="1929" y="15749"/>
                  </a:lnTo>
                  <a:cubicBezTo>
                    <a:pt x="1990" y="15794"/>
                    <a:pt x="2050" y="15809"/>
                    <a:pt x="2110" y="15809"/>
                  </a:cubicBezTo>
                  <a:cubicBezTo>
                    <a:pt x="2170" y="15809"/>
                    <a:pt x="2245" y="15794"/>
                    <a:pt x="2291" y="15749"/>
                  </a:cubicBezTo>
                  <a:cubicBezTo>
                    <a:pt x="2381" y="15643"/>
                    <a:pt x="2381" y="15478"/>
                    <a:pt x="2291" y="15387"/>
                  </a:cubicBezTo>
                  <a:lnTo>
                    <a:pt x="2170" y="15267"/>
                  </a:lnTo>
                  <a:lnTo>
                    <a:pt x="2546" y="14905"/>
                  </a:lnTo>
                  <a:lnTo>
                    <a:pt x="2667" y="15010"/>
                  </a:lnTo>
                  <a:cubicBezTo>
                    <a:pt x="2713" y="15056"/>
                    <a:pt x="2773" y="15086"/>
                    <a:pt x="2833" y="15086"/>
                  </a:cubicBezTo>
                  <a:cubicBezTo>
                    <a:pt x="2908" y="15086"/>
                    <a:pt x="2968" y="15056"/>
                    <a:pt x="3014" y="15010"/>
                  </a:cubicBezTo>
                  <a:cubicBezTo>
                    <a:pt x="3119" y="14920"/>
                    <a:pt x="3119" y="14754"/>
                    <a:pt x="3014" y="14664"/>
                  </a:cubicBezTo>
                  <a:lnTo>
                    <a:pt x="2908" y="14543"/>
                  </a:lnTo>
                  <a:lnTo>
                    <a:pt x="3286" y="14166"/>
                  </a:lnTo>
                  <a:lnTo>
                    <a:pt x="3390" y="14272"/>
                  </a:lnTo>
                  <a:cubicBezTo>
                    <a:pt x="3451" y="14332"/>
                    <a:pt x="3511" y="14347"/>
                    <a:pt x="3571" y="14347"/>
                  </a:cubicBezTo>
                  <a:cubicBezTo>
                    <a:pt x="3631" y="14347"/>
                    <a:pt x="3707" y="14332"/>
                    <a:pt x="3752" y="14272"/>
                  </a:cubicBezTo>
                  <a:cubicBezTo>
                    <a:pt x="3858" y="14182"/>
                    <a:pt x="3858" y="14015"/>
                    <a:pt x="3752" y="13925"/>
                  </a:cubicBezTo>
                  <a:lnTo>
                    <a:pt x="3601" y="13774"/>
                  </a:lnTo>
                  <a:cubicBezTo>
                    <a:pt x="3631" y="13700"/>
                    <a:pt x="3647" y="13639"/>
                    <a:pt x="3647" y="13563"/>
                  </a:cubicBezTo>
                  <a:cubicBezTo>
                    <a:pt x="3647" y="13398"/>
                    <a:pt x="3571" y="13247"/>
                    <a:pt x="3466" y="13141"/>
                  </a:cubicBezTo>
                  <a:lnTo>
                    <a:pt x="3165" y="12840"/>
                  </a:lnTo>
                  <a:lnTo>
                    <a:pt x="4099" y="12599"/>
                  </a:lnTo>
                  <a:cubicBezTo>
                    <a:pt x="4250" y="13338"/>
                    <a:pt x="4897" y="13895"/>
                    <a:pt x="5681" y="13895"/>
                  </a:cubicBezTo>
                  <a:cubicBezTo>
                    <a:pt x="6465" y="13895"/>
                    <a:pt x="7113" y="13338"/>
                    <a:pt x="7264" y="12599"/>
                  </a:cubicBezTo>
                  <a:lnTo>
                    <a:pt x="8996" y="13037"/>
                  </a:lnTo>
                  <a:cubicBezTo>
                    <a:pt x="9524" y="13172"/>
                    <a:pt x="9976" y="13458"/>
                    <a:pt x="10308" y="13865"/>
                  </a:cubicBezTo>
                  <a:cubicBezTo>
                    <a:pt x="10654" y="14287"/>
                    <a:pt x="10850" y="14785"/>
                    <a:pt x="10865" y="15311"/>
                  </a:cubicBezTo>
                  <a:cubicBezTo>
                    <a:pt x="10880" y="15448"/>
                    <a:pt x="10985" y="15553"/>
                    <a:pt x="11122" y="15553"/>
                  </a:cubicBezTo>
                  <a:lnTo>
                    <a:pt x="11136" y="15553"/>
                  </a:lnTo>
                  <a:cubicBezTo>
                    <a:pt x="11272" y="15553"/>
                    <a:pt x="11377" y="15432"/>
                    <a:pt x="11377" y="15281"/>
                  </a:cubicBezTo>
                  <a:cubicBezTo>
                    <a:pt x="11347" y="14648"/>
                    <a:pt x="11106" y="14046"/>
                    <a:pt x="10700" y="13549"/>
                  </a:cubicBezTo>
                  <a:cubicBezTo>
                    <a:pt x="10292" y="13051"/>
                    <a:pt x="9750" y="12705"/>
                    <a:pt x="9132" y="12539"/>
                  </a:cubicBezTo>
                  <a:lnTo>
                    <a:pt x="7294" y="12087"/>
                  </a:lnTo>
                  <a:lnTo>
                    <a:pt x="7294" y="11424"/>
                  </a:lnTo>
                  <a:cubicBezTo>
                    <a:pt x="7369" y="11454"/>
                    <a:pt x="7445" y="11454"/>
                    <a:pt x="7519" y="11454"/>
                  </a:cubicBezTo>
                  <a:cubicBezTo>
                    <a:pt x="7927" y="11454"/>
                    <a:pt x="8273" y="11138"/>
                    <a:pt x="8303" y="10746"/>
                  </a:cubicBezTo>
                  <a:cubicBezTo>
                    <a:pt x="8650" y="10595"/>
                    <a:pt x="8891" y="10264"/>
                    <a:pt x="8891" y="9886"/>
                  </a:cubicBezTo>
                  <a:cubicBezTo>
                    <a:pt x="8891" y="9751"/>
                    <a:pt x="8861" y="9631"/>
                    <a:pt x="8815" y="9510"/>
                  </a:cubicBezTo>
                  <a:cubicBezTo>
                    <a:pt x="9117" y="9012"/>
                    <a:pt x="9283" y="8455"/>
                    <a:pt x="9328" y="7883"/>
                  </a:cubicBezTo>
                  <a:lnTo>
                    <a:pt x="9418" y="7883"/>
                  </a:lnTo>
                  <a:cubicBezTo>
                    <a:pt x="9765" y="7883"/>
                    <a:pt x="10081" y="7747"/>
                    <a:pt x="10322" y="7505"/>
                  </a:cubicBezTo>
                  <a:cubicBezTo>
                    <a:pt x="10338" y="7491"/>
                    <a:pt x="10368" y="7475"/>
                    <a:pt x="10383" y="7445"/>
                  </a:cubicBezTo>
                  <a:cubicBezTo>
                    <a:pt x="10519" y="7566"/>
                    <a:pt x="10654" y="7656"/>
                    <a:pt x="10805" y="7762"/>
                  </a:cubicBezTo>
                  <a:lnTo>
                    <a:pt x="10805" y="7792"/>
                  </a:lnTo>
                  <a:cubicBezTo>
                    <a:pt x="10805" y="8319"/>
                    <a:pt x="11226" y="8727"/>
                    <a:pt x="11739" y="8727"/>
                  </a:cubicBezTo>
                  <a:lnTo>
                    <a:pt x="11829" y="8727"/>
                  </a:lnTo>
                  <a:cubicBezTo>
                    <a:pt x="11845" y="8771"/>
                    <a:pt x="11875" y="8817"/>
                    <a:pt x="11905" y="8862"/>
                  </a:cubicBezTo>
                  <a:cubicBezTo>
                    <a:pt x="11558" y="8998"/>
                    <a:pt x="11317" y="9344"/>
                    <a:pt x="11317" y="9721"/>
                  </a:cubicBezTo>
                  <a:cubicBezTo>
                    <a:pt x="11317" y="10248"/>
                    <a:pt x="11739" y="10656"/>
                    <a:pt x="12251" y="10656"/>
                  </a:cubicBezTo>
                  <a:cubicBezTo>
                    <a:pt x="12764" y="10656"/>
                    <a:pt x="13185" y="10248"/>
                    <a:pt x="13185" y="9721"/>
                  </a:cubicBezTo>
                  <a:cubicBezTo>
                    <a:pt x="13185" y="9645"/>
                    <a:pt x="13171" y="9555"/>
                    <a:pt x="13155" y="9480"/>
                  </a:cubicBezTo>
                  <a:cubicBezTo>
                    <a:pt x="13623" y="9434"/>
                    <a:pt x="14029" y="9149"/>
                    <a:pt x="14226" y="8727"/>
                  </a:cubicBezTo>
                  <a:lnTo>
                    <a:pt x="14316" y="8727"/>
                  </a:lnTo>
                  <a:cubicBezTo>
                    <a:pt x="14829" y="8727"/>
                    <a:pt x="15251" y="8319"/>
                    <a:pt x="15251" y="7792"/>
                  </a:cubicBezTo>
                  <a:lnTo>
                    <a:pt x="15251" y="7747"/>
                  </a:lnTo>
                  <a:cubicBezTo>
                    <a:pt x="15522" y="7581"/>
                    <a:pt x="15777" y="7385"/>
                    <a:pt x="16004" y="7159"/>
                  </a:cubicBezTo>
                  <a:cubicBezTo>
                    <a:pt x="16094" y="7053"/>
                    <a:pt x="16094" y="6888"/>
                    <a:pt x="16004" y="6798"/>
                  </a:cubicBezTo>
                  <a:cubicBezTo>
                    <a:pt x="15951" y="6745"/>
                    <a:pt x="15887" y="6718"/>
                    <a:pt x="15823" y="6718"/>
                  </a:cubicBezTo>
                  <a:cubicBezTo>
                    <a:pt x="15759" y="6718"/>
                    <a:pt x="15695" y="6745"/>
                    <a:pt x="15642" y="6798"/>
                  </a:cubicBezTo>
                  <a:cubicBezTo>
                    <a:pt x="15416" y="7039"/>
                    <a:pt x="15144" y="7234"/>
                    <a:pt x="14859" y="7401"/>
                  </a:cubicBezTo>
                  <a:cubicBezTo>
                    <a:pt x="14753" y="7461"/>
                    <a:pt x="14708" y="7581"/>
                    <a:pt x="14738" y="7686"/>
                  </a:cubicBezTo>
                  <a:cubicBezTo>
                    <a:pt x="14738" y="7732"/>
                    <a:pt x="14753" y="7762"/>
                    <a:pt x="14753" y="7792"/>
                  </a:cubicBezTo>
                  <a:cubicBezTo>
                    <a:pt x="14753" y="8034"/>
                    <a:pt x="14557" y="8229"/>
                    <a:pt x="14316" y="8229"/>
                  </a:cubicBezTo>
                  <a:cubicBezTo>
                    <a:pt x="14270" y="8229"/>
                    <a:pt x="14210" y="8214"/>
                    <a:pt x="14166" y="8199"/>
                  </a:cubicBezTo>
                  <a:cubicBezTo>
                    <a:pt x="14139" y="8185"/>
                    <a:pt x="14108" y="8178"/>
                    <a:pt x="14078" y="8178"/>
                  </a:cubicBezTo>
                  <a:cubicBezTo>
                    <a:pt x="14040" y="8178"/>
                    <a:pt x="14002" y="8189"/>
                    <a:pt x="13969" y="8214"/>
                  </a:cubicBezTo>
                  <a:cubicBezTo>
                    <a:pt x="13894" y="8244"/>
                    <a:pt x="13849" y="8289"/>
                    <a:pt x="13834" y="8365"/>
                  </a:cubicBezTo>
                  <a:cubicBezTo>
                    <a:pt x="13728" y="8727"/>
                    <a:pt x="13396" y="8968"/>
                    <a:pt x="13035" y="8968"/>
                  </a:cubicBezTo>
                  <a:cubicBezTo>
                    <a:pt x="12659" y="8968"/>
                    <a:pt x="12327" y="8727"/>
                    <a:pt x="12221" y="8365"/>
                  </a:cubicBezTo>
                  <a:cubicBezTo>
                    <a:pt x="12207" y="8289"/>
                    <a:pt x="12161" y="8244"/>
                    <a:pt x="12100" y="8214"/>
                  </a:cubicBezTo>
                  <a:cubicBezTo>
                    <a:pt x="12059" y="8189"/>
                    <a:pt x="12018" y="8178"/>
                    <a:pt x="11978" y="8178"/>
                  </a:cubicBezTo>
                  <a:cubicBezTo>
                    <a:pt x="11947" y="8178"/>
                    <a:pt x="11916" y="8185"/>
                    <a:pt x="11890" y="8199"/>
                  </a:cubicBezTo>
                  <a:cubicBezTo>
                    <a:pt x="11845" y="8214"/>
                    <a:pt x="11785" y="8229"/>
                    <a:pt x="11739" y="8229"/>
                  </a:cubicBezTo>
                  <a:cubicBezTo>
                    <a:pt x="11498" y="8229"/>
                    <a:pt x="11302" y="8034"/>
                    <a:pt x="11302" y="7792"/>
                  </a:cubicBezTo>
                  <a:cubicBezTo>
                    <a:pt x="11302" y="7762"/>
                    <a:pt x="11317" y="7732"/>
                    <a:pt x="11317" y="7686"/>
                  </a:cubicBezTo>
                  <a:cubicBezTo>
                    <a:pt x="11347" y="7581"/>
                    <a:pt x="11302" y="7461"/>
                    <a:pt x="11212" y="7401"/>
                  </a:cubicBezTo>
                  <a:cubicBezTo>
                    <a:pt x="10051" y="6752"/>
                    <a:pt x="9343" y="5516"/>
                    <a:pt x="9343" y="4190"/>
                  </a:cubicBezTo>
                  <a:cubicBezTo>
                    <a:pt x="9343" y="2156"/>
                    <a:pt x="10985" y="499"/>
                    <a:pt x="13035" y="499"/>
                  </a:cubicBezTo>
                  <a:cubicBezTo>
                    <a:pt x="15070" y="499"/>
                    <a:pt x="16712" y="2156"/>
                    <a:pt x="16712" y="4190"/>
                  </a:cubicBezTo>
                  <a:cubicBezTo>
                    <a:pt x="16712" y="4793"/>
                    <a:pt x="16577" y="5381"/>
                    <a:pt x="16305" y="5908"/>
                  </a:cubicBezTo>
                  <a:cubicBezTo>
                    <a:pt x="16229" y="6029"/>
                    <a:pt x="16275" y="6179"/>
                    <a:pt x="16410" y="6255"/>
                  </a:cubicBezTo>
                  <a:cubicBezTo>
                    <a:pt x="16446" y="6273"/>
                    <a:pt x="16485" y="6282"/>
                    <a:pt x="16523" y="6282"/>
                  </a:cubicBezTo>
                  <a:cubicBezTo>
                    <a:pt x="16612" y="6282"/>
                    <a:pt x="16699" y="6234"/>
                    <a:pt x="16742" y="6149"/>
                  </a:cubicBezTo>
                  <a:cubicBezTo>
                    <a:pt x="17059" y="5546"/>
                    <a:pt x="17224" y="4869"/>
                    <a:pt x="17224" y="4190"/>
                  </a:cubicBezTo>
                  <a:cubicBezTo>
                    <a:pt x="17224" y="1885"/>
                    <a:pt x="15341" y="1"/>
                    <a:pt x="13035" y="1"/>
                  </a:cubicBezTo>
                  <a:cubicBezTo>
                    <a:pt x="11483" y="1"/>
                    <a:pt x="10127" y="845"/>
                    <a:pt x="9388" y="2096"/>
                  </a:cubicBezTo>
                  <a:cubicBezTo>
                    <a:pt x="9207" y="1795"/>
                    <a:pt x="8996" y="1524"/>
                    <a:pt x="8755" y="1267"/>
                  </a:cubicBezTo>
                  <a:cubicBezTo>
                    <a:pt x="7927" y="453"/>
                    <a:pt x="6842" y="1"/>
                    <a:pt x="56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4" name="Google Shape;944;p78"/>
            <p:cNvSpPr/>
            <p:nvPr/>
          </p:nvSpPr>
          <p:spPr>
            <a:xfrm>
              <a:off x="7731934" y="4464363"/>
              <a:ext cx="37389" cy="37389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499"/>
                  </a:moveTo>
                  <a:cubicBezTo>
                    <a:pt x="965" y="499"/>
                    <a:pt x="1086" y="634"/>
                    <a:pt x="1086" y="800"/>
                  </a:cubicBezTo>
                  <a:cubicBezTo>
                    <a:pt x="1086" y="951"/>
                    <a:pt x="965" y="1086"/>
                    <a:pt x="800" y="1086"/>
                  </a:cubicBezTo>
                  <a:cubicBezTo>
                    <a:pt x="634" y="1086"/>
                    <a:pt x="513" y="951"/>
                    <a:pt x="513" y="800"/>
                  </a:cubicBezTo>
                  <a:cubicBezTo>
                    <a:pt x="513" y="634"/>
                    <a:pt x="634" y="499"/>
                    <a:pt x="800" y="499"/>
                  </a:cubicBezTo>
                  <a:close/>
                  <a:moveTo>
                    <a:pt x="800" y="1"/>
                  </a:moveTo>
                  <a:cubicBezTo>
                    <a:pt x="362" y="1"/>
                    <a:pt x="1" y="362"/>
                    <a:pt x="1" y="800"/>
                  </a:cubicBezTo>
                  <a:cubicBezTo>
                    <a:pt x="1" y="1236"/>
                    <a:pt x="362" y="1598"/>
                    <a:pt x="800" y="1598"/>
                  </a:cubicBezTo>
                  <a:cubicBezTo>
                    <a:pt x="1237" y="1598"/>
                    <a:pt x="1598" y="1236"/>
                    <a:pt x="1598" y="800"/>
                  </a:cubicBezTo>
                  <a:cubicBezTo>
                    <a:pt x="1598" y="362"/>
                    <a:pt x="1237" y="1"/>
                    <a:pt x="8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5" name="Google Shape;945;p78"/>
            <p:cNvSpPr/>
            <p:nvPr/>
          </p:nvSpPr>
          <p:spPr>
            <a:xfrm>
              <a:off x="7747437" y="4258153"/>
              <a:ext cx="130778" cy="112517"/>
            </a:xfrm>
            <a:custGeom>
              <a:avLst/>
              <a:gdLst/>
              <a:ahLst/>
              <a:cxnLst/>
              <a:rect l="l" t="t" r="r" b="b"/>
              <a:pathLst>
                <a:path w="5593" h="4812" extrusionOk="0">
                  <a:moveTo>
                    <a:pt x="2804" y="3334"/>
                  </a:moveTo>
                  <a:cubicBezTo>
                    <a:pt x="2954" y="3334"/>
                    <a:pt x="3091" y="3471"/>
                    <a:pt x="3091" y="3621"/>
                  </a:cubicBezTo>
                  <a:lnTo>
                    <a:pt x="3091" y="4299"/>
                  </a:lnTo>
                  <a:lnTo>
                    <a:pt x="2502" y="4299"/>
                  </a:lnTo>
                  <a:lnTo>
                    <a:pt x="2502" y="3621"/>
                  </a:lnTo>
                  <a:cubicBezTo>
                    <a:pt x="2502" y="3471"/>
                    <a:pt x="2639" y="3334"/>
                    <a:pt x="2804" y="3334"/>
                  </a:cubicBezTo>
                  <a:close/>
                  <a:moveTo>
                    <a:pt x="2804" y="622"/>
                  </a:moveTo>
                  <a:lnTo>
                    <a:pt x="4658" y="2476"/>
                  </a:lnTo>
                  <a:lnTo>
                    <a:pt x="4658" y="4299"/>
                  </a:lnTo>
                  <a:lnTo>
                    <a:pt x="3587" y="4299"/>
                  </a:lnTo>
                  <a:lnTo>
                    <a:pt x="3587" y="3621"/>
                  </a:lnTo>
                  <a:cubicBezTo>
                    <a:pt x="3587" y="3184"/>
                    <a:pt x="3241" y="2838"/>
                    <a:pt x="2804" y="2838"/>
                  </a:cubicBezTo>
                  <a:cubicBezTo>
                    <a:pt x="2352" y="2838"/>
                    <a:pt x="2006" y="3184"/>
                    <a:pt x="2006" y="3621"/>
                  </a:cubicBezTo>
                  <a:lnTo>
                    <a:pt x="2006" y="4299"/>
                  </a:lnTo>
                  <a:lnTo>
                    <a:pt x="935" y="4299"/>
                  </a:lnTo>
                  <a:lnTo>
                    <a:pt x="935" y="2476"/>
                  </a:lnTo>
                  <a:lnTo>
                    <a:pt x="2804" y="622"/>
                  </a:lnTo>
                  <a:close/>
                  <a:moveTo>
                    <a:pt x="2797" y="1"/>
                  </a:moveTo>
                  <a:cubicBezTo>
                    <a:pt x="2732" y="1"/>
                    <a:pt x="2668" y="27"/>
                    <a:pt x="2623" y="79"/>
                  </a:cubicBezTo>
                  <a:lnTo>
                    <a:pt x="107" y="2597"/>
                  </a:lnTo>
                  <a:cubicBezTo>
                    <a:pt x="1" y="2687"/>
                    <a:pt x="1" y="2852"/>
                    <a:pt x="107" y="2943"/>
                  </a:cubicBezTo>
                  <a:cubicBezTo>
                    <a:pt x="158" y="2994"/>
                    <a:pt x="224" y="3021"/>
                    <a:pt x="291" y="3021"/>
                  </a:cubicBezTo>
                  <a:cubicBezTo>
                    <a:pt x="342" y="3021"/>
                    <a:pt x="393" y="3006"/>
                    <a:pt x="438" y="2973"/>
                  </a:cubicBezTo>
                  <a:lnTo>
                    <a:pt x="438" y="4315"/>
                  </a:lnTo>
                  <a:cubicBezTo>
                    <a:pt x="332" y="4345"/>
                    <a:pt x="258" y="4450"/>
                    <a:pt x="258" y="4556"/>
                  </a:cubicBezTo>
                  <a:cubicBezTo>
                    <a:pt x="258" y="4691"/>
                    <a:pt x="363" y="4811"/>
                    <a:pt x="499" y="4811"/>
                  </a:cubicBezTo>
                  <a:lnTo>
                    <a:pt x="5094" y="4811"/>
                  </a:lnTo>
                  <a:cubicBezTo>
                    <a:pt x="5231" y="4811"/>
                    <a:pt x="5335" y="4691"/>
                    <a:pt x="5335" y="4556"/>
                  </a:cubicBezTo>
                  <a:cubicBezTo>
                    <a:pt x="5335" y="4450"/>
                    <a:pt x="5261" y="4345"/>
                    <a:pt x="5155" y="4315"/>
                  </a:cubicBezTo>
                  <a:lnTo>
                    <a:pt x="5155" y="2973"/>
                  </a:lnTo>
                  <a:cubicBezTo>
                    <a:pt x="5200" y="3003"/>
                    <a:pt x="5261" y="3019"/>
                    <a:pt x="5305" y="3019"/>
                  </a:cubicBezTo>
                  <a:cubicBezTo>
                    <a:pt x="5381" y="3019"/>
                    <a:pt x="5442" y="3003"/>
                    <a:pt x="5486" y="2943"/>
                  </a:cubicBezTo>
                  <a:cubicBezTo>
                    <a:pt x="5592" y="2852"/>
                    <a:pt x="5592" y="2687"/>
                    <a:pt x="5486" y="2597"/>
                  </a:cubicBezTo>
                  <a:lnTo>
                    <a:pt x="2970" y="79"/>
                  </a:lnTo>
                  <a:cubicBezTo>
                    <a:pt x="2925" y="27"/>
                    <a:pt x="2861" y="1"/>
                    <a:pt x="27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6" name="Google Shape;946;p78"/>
            <p:cNvSpPr/>
            <p:nvPr/>
          </p:nvSpPr>
          <p:spPr>
            <a:xfrm>
              <a:off x="7798879" y="4299119"/>
              <a:ext cx="27895" cy="11644"/>
            </a:xfrm>
            <a:custGeom>
              <a:avLst/>
              <a:gdLst/>
              <a:ahLst/>
              <a:cxnLst/>
              <a:rect l="l" t="t" r="r" b="b"/>
              <a:pathLst>
                <a:path w="1193" h="498" extrusionOk="0">
                  <a:moveTo>
                    <a:pt x="258" y="1"/>
                  </a:moveTo>
                  <a:cubicBezTo>
                    <a:pt x="122" y="1"/>
                    <a:pt x="1" y="106"/>
                    <a:pt x="1" y="256"/>
                  </a:cubicBezTo>
                  <a:cubicBezTo>
                    <a:pt x="1" y="393"/>
                    <a:pt x="122" y="497"/>
                    <a:pt x="258" y="497"/>
                  </a:cubicBezTo>
                  <a:lnTo>
                    <a:pt x="935" y="497"/>
                  </a:lnTo>
                  <a:cubicBezTo>
                    <a:pt x="1072" y="497"/>
                    <a:pt x="1192" y="393"/>
                    <a:pt x="1192" y="256"/>
                  </a:cubicBezTo>
                  <a:cubicBezTo>
                    <a:pt x="1192" y="106"/>
                    <a:pt x="1072" y="1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947" name="Google Shape;947;p78"/>
          <p:cNvSpPr txBox="1"/>
          <p:nvPr/>
        </p:nvSpPr>
        <p:spPr>
          <a:xfrm>
            <a:off x="1758942" y="1944650"/>
            <a:ext cx="57120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rPr>
              <a:t>01</a:t>
            </a:r>
            <a:endParaRPr sz="2500" b="1" dirty="0">
              <a:solidFill>
                <a:schemeClr val="lt1"/>
              </a:solidFill>
              <a:latin typeface="Alice"/>
              <a:ea typeface="Alice"/>
              <a:cs typeface="Alice"/>
              <a:sym typeface="Alice"/>
            </a:endParaRPr>
          </a:p>
        </p:txBody>
      </p:sp>
      <p:sp>
        <p:nvSpPr>
          <p:cNvPr id="948" name="Google Shape;948;p78"/>
          <p:cNvSpPr txBox="1"/>
          <p:nvPr/>
        </p:nvSpPr>
        <p:spPr>
          <a:xfrm>
            <a:off x="4620765" y="1935270"/>
            <a:ext cx="57120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rPr>
              <a:t>02</a:t>
            </a:r>
            <a:endParaRPr sz="2500" b="1" dirty="0">
              <a:solidFill>
                <a:schemeClr val="lt1"/>
              </a:solidFill>
              <a:latin typeface="Alice"/>
              <a:ea typeface="Alice"/>
              <a:cs typeface="Alice"/>
              <a:sym typeface="Alice"/>
            </a:endParaRPr>
          </a:p>
        </p:txBody>
      </p:sp>
      <p:sp>
        <p:nvSpPr>
          <p:cNvPr id="949" name="Google Shape;949;p78"/>
          <p:cNvSpPr txBox="1"/>
          <p:nvPr/>
        </p:nvSpPr>
        <p:spPr>
          <a:xfrm>
            <a:off x="7639669" y="1944624"/>
            <a:ext cx="57120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rPr>
              <a:t>03</a:t>
            </a:r>
            <a:endParaRPr sz="2500" b="1" dirty="0">
              <a:solidFill>
                <a:schemeClr val="lt1"/>
              </a:solidFill>
              <a:latin typeface="Alice"/>
              <a:ea typeface="Alice"/>
              <a:cs typeface="Alice"/>
              <a:sym typeface="Alice"/>
            </a:endParaRPr>
          </a:p>
        </p:txBody>
      </p:sp>
      <p:grpSp>
        <p:nvGrpSpPr>
          <p:cNvPr id="2" name="Google Shape;2464;p117">
            <a:extLst>
              <a:ext uri="{FF2B5EF4-FFF2-40B4-BE49-F238E27FC236}">
                <a16:creationId xmlns:a16="http://schemas.microsoft.com/office/drawing/2014/main" id="{1B3EF21A-2B01-4253-A68B-4E0ACE0E2906}"/>
              </a:ext>
            </a:extLst>
          </p:cNvPr>
          <p:cNvGrpSpPr/>
          <p:nvPr/>
        </p:nvGrpSpPr>
        <p:grpSpPr>
          <a:xfrm>
            <a:off x="3944681" y="1955130"/>
            <a:ext cx="401345" cy="399605"/>
            <a:chOff x="3322883" y="4226867"/>
            <a:chExt cx="404541" cy="402787"/>
          </a:xfrm>
        </p:grpSpPr>
        <p:sp>
          <p:nvSpPr>
            <p:cNvPr id="3" name="Google Shape;2465;p117">
              <a:extLst>
                <a:ext uri="{FF2B5EF4-FFF2-40B4-BE49-F238E27FC236}">
                  <a16:creationId xmlns:a16="http://schemas.microsoft.com/office/drawing/2014/main" id="{F6113C60-71A2-6210-75FE-0157E481B70B}"/>
                </a:ext>
              </a:extLst>
            </p:cNvPr>
            <p:cNvSpPr/>
            <p:nvPr/>
          </p:nvSpPr>
          <p:spPr>
            <a:xfrm>
              <a:off x="3322883" y="4226867"/>
              <a:ext cx="404541" cy="402787"/>
            </a:xfrm>
            <a:custGeom>
              <a:avLst/>
              <a:gdLst/>
              <a:ahLst/>
              <a:cxnLst/>
              <a:rect l="l" t="t" r="r" b="b"/>
              <a:pathLst>
                <a:path w="17301" h="17226" extrusionOk="0">
                  <a:moveTo>
                    <a:pt x="8605" y="1"/>
                  </a:moveTo>
                  <a:cubicBezTo>
                    <a:pt x="6314" y="1"/>
                    <a:pt x="4144" y="891"/>
                    <a:pt x="2517" y="2518"/>
                  </a:cubicBezTo>
                  <a:cubicBezTo>
                    <a:pt x="889" y="4146"/>
                    <a:pt x="1" y="6316"/>
                    <a:pt x="1" y="8621"/>
                  </a:cubicBezTo>
                  <a:cubicBezTo>
                    <a:pt x="1" y="10911"/>
                    <a:pt x="889" y="13081"/>
                    <a:pt x="2517" y="14709"/>
                  </a:cubicBezTo>
                  <a:cubicBezTo>
                    <a:pt x="4069" y="16261"/>
                    <a:pt x="6133" y="17150"/>
                    <a:pt x="8333" y="17226"/>
                  </a:cubicBezTo>
                  <a:lnTo>
                    <a:pt x="8620" y="17226"/>
                  </a:lnTo>
                  <a:cubicBezTo>
                    <a:pt x="10700" y="17226"/>
                    <a:pt x="12689" y="16487"/>
                    <a:pt x="14256" y="15116"/>
                  </a:cubicBezTo>
                  <a:cubicBezTo>
                    <a:pt x="14361" y="15026"/>
                    <a:pt x="14377" y="14875"/>
                    <a:pt x="14286" y="14769"/>
                  </a:cubicBezTo>
                  <a:cubicBezTo>
                    <a:pt x="14236" y="14710"/>
                    <a:pt x="14162" y="14680"/>
                    <a:pt x="14088" y="14680"/>
                  </a:cubicBezTo>
                  <a:cubicBezTo>
                    <a:pt x="14029" y="14680"/>
                    <a:pt x="13971" y="14699"/>
                    <a:pt x="13925" y="14739"/>
                  </a:cubicBezTo>
                  <a:cubicBezTo>
                    <a:pt x="12448" y="16028"/>
                    <a:pt x="10554" y="16731"/>
                    <a:pt x="8591" y="16731"/>
                  </a:cubicBezTo>
                  <a:cubicBezTo>
                    <a:pt x="8510" y="16731"/>
                    <a:pt x="8430" y="16730"/>
                    <a:pt x="8349" y="16728"/>
                  </a:cubicBezTo>
                  <a:cubicBezTo>
                    <a:pt x="6284" y="16653"/>
                    <a:pt x="4341" y="15809"/>
                    <a:pt x="2878" y="14347"/>
                  </a:cubicBezTo>
                  <a:cubicBezTo>
                    <a:pt x="1341" y="12826"/>
                    <a:pt x="497" y="10776"/>
                    <a:pt x="497" y="8621"/>
                  </a:cubicBezTo>
                  <a:cubicBezTo>
                    <a:pt x="497" y="6451"/>
                    <a:pt x="1341" y="4417"/>
                    <a:pt x="2878" y="2880"/>
                  </a:cubicBezTo>
                  <a:cubicBezTo>
                    <a:pt x="4401" y="1343"/>
                    <a:pt x="6450" y="499"/>
                    <a:pt x="8605" y="499"/>
                  </a:cubicBezTo>
                  <a:cubicBezTo>
                    <a:pt x="10775" y="499"/>
                    <a:pt x="12809" y="1343"/>
                    <a:pt x="14347" y="2880"/>
                  </a:cubicBezTo>
                  <a:cubicBezTo>
                    <a:pt x="15808" y="4341"/>
                    <a:pt x="16652" y="6285"/>
                    <a:pt x="16712" y="8349"/>
                  </a:cubicBezTo>
                  <a:cubicBezTo>
                    <a:pt x="16788" y="10399"/>
                    <a:pt x="16079" y="12388"/>
                    <a:pt x="14738" y="13925"/>
                  </a:cubicBezTo>
                  <a:cubicBezTo>
                    <a:pt x="14648" y="14031"/>
                    <a:pt x="14648" y="14196"/>
                    <a:pt x="14753" y="14287"/>
                  </a:cubicBezTo>
                  <a:cubicBezTo>
                    <a:pt x="14800" y="14327"/>
                    <a:pt x="14859" y="14346"/>
                    <a:pt x="14917" y="14346"/>
                  </a:cubicBezTo>
                  <a:cubicBezTo>
                    <a:pt x="14991" y="14346"/>
                    <a:pt x="15064" y="14316"/>
                    <a:pt x="15114" y="14257"/>
                  </a:cubicBezTo>
                  <a:cubicBezTo>
                    <a:pt x="16547" y="12615"/>
                    <a:pt x="17300" y="10519"/>
                    <a:pt x="17224" y="8335"/>
                  </a:cubicBezTo>
                  <a:cubicBezTo>
                    <a:pt x="17149" y="6135"/>
                    <a:pt x="16260" y="4070"/>
                    <a:pt x="14708" y="2518"/>
                  </a:cubicBezTo>
                  <a:cubicBezTo>
                    <a:pt x="13081" y="891"/>
                    <a:pt x="10911" y="1"/>
                    <a:pt x="86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" name="Google Shape;2466;p117">
              <a:extLst>
                <a:ext uri="{FF2B5EF4-FFF2-40B4-BE49-F238E27FC236}">
                  <a16:creationId xmlns:a16="http://schemas.microsoft.com/office/drawing/2014/main" id="{43106925-5A5E-EB24-A9EC-3E4DCD3E95CE}"/>
                </a:ext>
              </a:extLst>
            </p:cNvPr>
            <p:cNvSpPr/>
            <p:nvPr/>
          </p:nvSpPr>
          <p:spPr>
            <a:xfrm>
              <a:off x="3348253" y="4252237"/>
              <a:ext cx="292819" cy="292866"/>
            </a:xfrm>
            <a:custGeom>
              <a:avLst/>
              <a:gdLst/>
              <a:ahLst/>
              <a:cxnLst/>
              <a:rect l="l" t="t" r="r" b="b"/>
              <a:pathLst>
                <a:path w="12523" h="12525" extrusionOk="0">
                  <a:moveTo>
                    <a:pt x="8966" y="2744"/>
                  </a:moveTo>
                  <a:lnTo>
                    <a:pt x="8966" y="4959"/>
                  </a:lnTo>
                  <a:lnTo>
                    <a:pt x="4958" y="8982"/>
                  </a:lnTo>
                  <a:lnTo>
                    <a:pt x="2743" y="8982"/>
                  </a:lnTo>
                  <a:lnTo>
                    <a:pt x="2743" y="6089"/>
                  </a:lnTo>
                  <a:lnTo>
                    <a:pt x="5832" y="6089"/>
                  </a:lnTo>
                  <a:cubicBezTo>
                    <a:pt x="5968" y="6089"/>
                    <a:pt x="6073" y="5968"/>
                    <a:pt x="6073" y="5833"/>
                  </a:cubicBezTo>
                  <a:lnTo>
                    <a:pt x="6073" y="2744"/>
                  </a:lnTo>
                  <a:close/>
                  <a:moveTo>
                    <a:pt x="7520" y="1"/>
                  </a:moveTo>
                  <a:cubicBezTo>
                    <a:pt x="5741" y="1"/>
                    <a:pt x="4009" y="634"/>
                    <a:pt x="2653" y="1795"/>
                  </a:cubicBezTo>
                  <a:cubicBezTo>
                    <a:pt x="2547" y="1885"/>
                    <a:pt x="2532" y="2050"/>
                    <a:pt x="2623" y="2156"/>
                  </a:cubicBezTo>
                  <a:cubicBezTo>
                    <a:pt x="2669" y="2211"/>
                    <a:pt x="2736" y="2237"/>
                    <a:pt x="2805" y="2237"/>
                  </a:cubicBezTo>
                  <a:cubicBezTo>
                    <a:pt x="2868" y="2237"/>
                    <a:pt x="2933" y="2214"/>
                    <a:pt x="2984" y="2171"/>
                  </a:cubicBezTo>
                  <a:cubicBezTo>
                    <a:pt x="4234" y="1102"/>
                    <a:pt x="5862" y="513"/>
                    <a:pt x="7520" y="513"/>
                  </a:cubicBezTo>
                  <a:cubicBezTo>
                    <a:pt x="9117" y="513"/>
                    <a:pt x="10654" y="1041"/>
                    <a:pt x="11890" y="2036"/>
                  </a:cubicBezTo>
                  <a:lnTo>
                    <a:pt x="9479" y="4447"/>
                  </a:lnTo>
                  <a:lnTo>
                    <a:pt x="9479" y="2502"/>
                  </a:lnTo>
                  <a:cubicBezTo>
                    <a:pt x="9479" y="2352"/>
                    <a:pt x="9358" y="2247"/>
                    <a:pt x="9223" y="2247"/>
                  </a:cubicBezTo>
                  <a:lnTo>
                    <a:pt x="5832" y="2247"/>
                  </a:lnTo>
                  <a:cubicBezTo>
                    <a:pt x="5681" y="2247"/>
                    <a:pt x="5576" y="2352"/>
                    <a:pt x="5576" y="2502"/>
                  </a:cubicBezTo>
                  <a:lnTo>
                    <a:pt x="5576" y="5577"/>
                  </a:lnTo>
                  <a:lnTo>
                    <a:pt x="2502" y="5577"/>
                  </a:lnTo>
                  <a:cubicBezTo>
                    <a:pt x="2351" y="5577"/>
                    <a:pt x="2245" y="5697"/>
                    <a:pt x="2245" y="5833"/>
                  </a:cubicBezTo>
                  <a:lnTo>
                    <a:pt x="2245" y="9223"/>
                  </a:lnTo>
                  <a:cubicBezTo>
                    <a:pt x="2245" y="9374"/>
                    <a:pt x="2351" y="9480"/>
                    <a:pt x="2502" y="9480"/>
                  </a:cubicBezTo>
                  <a:lnTo>
                    <a:pt x="4445" y="9480"/>
                  </a:lnTo>
                  <a:lnTo>
                    <a:pt x="2034" y="11906"/>
                  </a:lnTo>
                  <a:cubicBezTo>
                    <a:pt x="1040" y="10670"/>
                    <a:pt x="497" y="9118"/>
                    <a:pt x="497" y="7536"/>
                  </a:cubicBezTo>
                  <a:cubicBezTo>
                    <a:pt x="497" y="5864"/>
                    <a:pt x="1100" y="4250"/>
                    <a:pt x="2171" y="2985"/>
                  </a:cubicBezTo>
                  <a:cubicBezTo>
                    <a:pt x="2261" y="2880"/>
                    <a:pt x="2245" y="2713"/>
                    <a:pt x="2140" y="2623"/>
                  </a:cubicBezTo>
                  <a:cubicBezTo>
                    <a:pt x="2094" y="2583"/>
                    <a:pt x="2038" y="2564"/>
                    <a:pt x="1983" y="2564"/>
                  </a:cubicBezTo>
                  <a:cubicBezTo>
                    <a:pt x="1913" y="2564"/>
                    <a:pt x="1844" y="2595"/>
                    <a:pt x="1793" y="2653"/>
                  </a:cubicBezTo>
                  <a:cubicBezTo>
                    <a:pt x="633" y="4009"/>
                    <a:pt x="1" y="5743"/>
                    <a:pt x="1" y="7536"/>
                  </a:cubicBezTo>
                  <a:cubicBezTo>
                    <a:pt x="1" y="9329"/>
                    <a:pt x="648" y="11078"/>
                    <a:pt x="1823" y="12434"/>
                  </a:cubicBezTo>
                  <a:cubicBezTo>
                    <a:pt x="1869" y="12494"/>
                    <a:pt x="1929" y="12524"/>
                    <a:pt x="2004" y="12524"/>
                  </a:cubicBezTo>
                  <a:cubicBezTo>
                    <a:pt x="2080" y="12524"/>
                    <a:pt x="2140" y="12494"/>
                    <a:pt x="2185" y="12448"/>
                  </a:cubicBezTo>
                  <a:lnTo>
                    <a:pt x="12448" y="2187"/>
                  </a:lnTo>
                  <a:cubicBezTo>
                    <a:pt x="12492" y="2141"/>
                    <a:pt x="12523" y="2081"/>
                    <a:pt x="12523" y="2006"/>
                  </a:cubicBezTo>
                  <a:cubicBezTo>
                    <a:pt x="12523" y="1930"/>
                    <a:pt x="12492" y="1870"/>
                    <a:pt x="12432" y="1825"/>
                  </a:cubicBezTo>
                  <a:cubicBezTo>
                    <a:pt x="11076" y="650"/>
                    <a:pt x="9328" y="1"/>
                    <a:pt x="7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2467;p117">
              <a:extLst>
                <a:ext uri="{FF2B5EF4-FFF2-40B4-BE49-F238E27FC236}">
                  <a16:creationId xmlns:a16="http://schemas.microsoft.com/office/drawing/2014/main" id="{D4032FF2-21C0-C286-3E76-FD5D212E964F}"/>
                </a:ext>
              </a:extLst>
            </p:cNvPr>
            <p:cNvSpPr/>
            <p:nvPr/>
          </p:nvSpPr>
          <p:spPr>
            <a:xfrm>
              <a:off x="3407458" y="4311442"/>
              <a:ext cx="292819" cy="292842"/>
            </a:xfrm>
            <a:custGeom>
              <a:avLst/>
              <a:gdLst/>
              <a:ahLst/>
              <a:cxnLst/>
              <a:rect l="l" t="t" r="r" b="b"/>
              <a:pathLst>
                <a:path w="12523" h="12524" extrusionOk="0">
                  <a:moveTo>
                    <a:pt x="10488" y="634"/>
                  </a:moveTo>
                  <a:cubicBezTo>
                    <a:pt x="11483" y="1869"/>
                    <a:pt x="12010" y="3406"/>
                    <a:pt x="12010" y="5004"/>
                  </a:cubicBezTo>
                  <a:cubicBezTo>
                    <a:pt x="12010" y="6872"/>
                    <a:pt x="11287" y="8636"/>
                    <a:pt x="9960" y="9962"/>
                  </a:cubicBezTo>
                  <a:cubicBezTo>
                    <a:pt x="8634" y="11288"/>
                    <a:pt x="6872" y="12026"/>
                    <a:pt x="4988" y="12026"/>
                  </a:cubicBezTo>
                  <a:cubicBezTo>
                    <a:pt x="3406" y="12026"/>
                    <a:pt x="1853" y="11483"/>
                    <a:pt x="617" y="10489"/>
                  </a:cubicBezTo>
                  <a:lnTo>
                    <a:pt x="3044" y="8078"/>
                  </a:lnTo>
                  <a:lnTo>
                    <a:pt x="3044" y="10022"/>
                  </a:lnTo>
                  <a:cubicBezTo>
                    <a:pt x="3044" y="10173"/>
                    <a:pt x="3149" y="10278"/>
                    <a:pt x="3300" y="10278"/>
                  </a:cubicBezTo>
                  <a:lnTo>
                    <a:pt x="6691" y="10278"/>
                  </a:lnTo>
                  <a:cubicBezTo>
                    <a:pt x="6826" y="10278"/>
                    <a:pt x="6947" y="10173"/>
                    <a:pt x="6947" y="10022"/>
                  </a:cubicBezTo>
                  <a:lnTo>
                    <a:pt x="6947" y="6948"/>
                  </a:lnTo>
                  <a:lnTo>
                    <a:pt x="7746" y="6948"/>
                  </a:lnTo>
                  <a:cubicBezTo>
                    <a:pt x="7897" y="6948"/>
                    <a:pt x="8001" y="6842"/>
                    <a:pt x="8001" y="6691"/>
                  </a:cubicBezTo>
                  <a:cubicBezTo>
                    <a:pt x="8001" y="6556"/>
                    <a:pt x="7897" y="6450"/>
                    <a:pt x="7746" y="6450"/>
                  </a:cubicBezTo>
                  <a:lnTo>
                    <a:pt x="6691" y="6450"/>
                  </a:lnTo>
                  <a:cubicBezTo>
                    <a:pt x="6555" y="6450"/>
                    <a:pt x="6434" y="6556"/>
                    <a:pt x="6434" y="6691"/>
                  </a:cubicBezTo>
                  <a:lnTo>
                    <a:pt x="6434" y="9781"/>
                  </a:lnTo>
                  <a:lnTo>
                    <a:pt x="3541" y="9781"/>
                  </a:lnTo>
                  <a:lnTo>
                    <a:pt x="3541" y="7565"/>
                  </a:lnTo>
                  <a:lnTo>
                    <a:pt x="7565" y="3557"/>
                  </a:lnTo>
                  <a:lnTo>
                    <a:pt x="9780" y="3557"/>
                  </a:lnTo>
                  <a:lnTo>
                    <a:pt x="9780" y="6450"/>
                  </a:lnTo>
                  <a:lnTo>
                    <a:pt x="8921" y="6450"/>
                  </a:lnTo>
                  <a:cubicBezTo>
                    <a:pt x="8785" y="6450"/>
                    <a:pt x="8680" y="6556"/>
                    <a:pt x="8680" y="6691"/>
                  </a:cubicBezTo>
                  <a:cubicBezTo>
                    <a:pt x="8680" y="6842"/>
                    <a:pt x="8785" y="6948"/>
                    <a:pt x="8921" y="6948"/>
                  </a:cubicBezTo>
                  <a:lnTo>
                    <a:pt x="10021" y="6948"/>
                  </a:lnTo>
                  <a:cubicBezTo>
                    <a:pt x="10171" y="6948"/>
                    <a:pt x="10277" y="6842"/>
                    <a:pt x="10277" y="6691"/>
                  </a:cubicBezTo>
                  <a:lnTo>
                    <a:pt x="10277" y="3301"/>
                  </a:lnTo>
                  <a:cubicBezTo>
                    <a:pt x="10277" y="3165"/>
                    <a:pt x="10171" y="3045"/>
                    <a:pt x="10021" y="3045"/>
                  </a:cubicBezTo>
                  <a:lnTo>
                    <a:pt x="8077" y="3045"/>
                  </a:lnTo>
                  <a:lnTo>
                    <a:pt x="10488" y="634"/>
                  </a:lnTo>
                  <a:close/>
                  <a:moveTo>
                    <a:pt x="10519" y="1"/>
                  </a:moveTo>
                  <a:cubicBezTo>
                    <a:pt x="10443" y="1"/>
                    <a:pt x="10382" y="31"/>
                    <a:pt x="10338" y="77"/>
                  </a:cubicBezTo>
                  <a:lnTo>
                    <a:pt x="75" y="10338"/>
                  </a:lnTo>
                  <a:cubicBezTo>
                    <a:pt x="15" y="10384"/>
                    <a:pt x="0" y="10459"/>
                    <a:pt x="0" y="10519"/>
                  </a:cubicBezTo>
                  <a:cubicBezTo>
                    <a:pt x="0" y="10595"/>
                    <a:pt x="30" y="10655"/>
                    <a:pt x="91" y="10700"/>
                  </a:cubicBezTo>
                  <a:cubicBezTo>
                    <a:pt x="1447" y="11875"/>
                    <a:pt x="3195" y="12524"/>
                    <a:pt x="4988" y="12524"/>
                  </a:cubicBezTo>
                  <a:cubicBezTo>
                    <a:pt x="7007" y="12524"/>
                    <a:pt x="8891" y="11740"/>
                    <a:pt x="10322" y="10324"/>
                  </a:cubicBezTo>
                  <a:cubicBezTo>
                    <a:pt x="11739" y="8891"/>
                    <a:pt x="12522" y="7008"/>
                    <a:pt x="12522" y="5004"/>
                  </a:cubicBezTo>
                  <a:cubicBezTo>
                    <a:pt x="12522" y="3195"/>
                    <a:pt x="11875" y="1447"/>
                    <a:pt x="10699" y="91"/>
                  </a:cubicBezTo>
                  <a:cubicBezTo>
                    <a:pt x="10654" y="31"/>
                    <a:pt x="10593" y="1"/>
                    <a:pt x="105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" name="Google Shape;2353;p117">
            <a:extLst>
              <a:ext uri="{FF2B5EF4-FFF2-40B4-BE49-F238E27FC236}">
                <a16:creationId xmlns:a16="http://schemas.microsoft.com/office/drawing/2014/main" id="{ECA89A02-7D6A-7A17-7898-F159514FF27A}"/>
              </a:ext>
            </a:extLst>
          </p:cNvPr>
          <p:cNvGrpSpPr/>
          <p:nvPr/>
        </p:nvGrpSpPr>
        <p:grpSpPr>
          <a:xfrm>
            <a:off x="6985476" y="1946598"/>
            <a:ext cx="399582" cy="327228"/>
            <a:chOff x="7508211" y="2079606"/>
            <a:chExt cx="402764" cy="329834"/>
          </a:xfrm>
        </p:grpSpPr>
        <p:sp>
          <p:nvSpPr>
            <p:cNvPr id="7" name="Google Shape;2354;p117">
              <a:extLst>
                <a:ext uri="{FF2B5EF4-FFF2-40B4-BE49-F238E27FC236}">
                  <a16:creationId xmlns:a16="http://schemas.microsoft.com/office/drawing/2014/main" id="{67BF76C3-1A3B-2E95-328B-4ED7BEE5E0A3}"/>
                </a:ext>
              </a:extLst>
            </p:cNvPr>
            <p:cNvSpPr/>
            <p:nvPr/>
          </p:nvSpPr>
          <p:spPr>
            <a:xfrm>
              <a:off x="7508211" y="2389681"/>
              <a:ext cx="94091" cy="13422"/>
            </a:xfrm>
            <a:custGeom>
              <a:avLst/>
              <a:gdLst/>
              <a:ahLst/>
              <a:cxnLst/>
              <a:rect l="l" t="t" r="r" b="b"/>
              <a:pathLst>
                <a:path w="4024" h="574" extrusionOk="0">
                  <a:moveTo>
                    <a:pt x="241" y="0"/>
                  </a:moveTo>
                  <a:cubicBezTo>
                    <a:pt x="105" y="0"/>
                    <a:pt x="0" y="107"/>
                    <a:pt x="0" y="242"/>
                  </a:cubicBezTo>
                  <a:cubicBezTo>
                    <a:pt x="0" y="392"/>
                    <a:pt x="105" y="498"/>
                    <a:pt x="241" y="498"/>
                  </a:cubicBezTo>
                  <a:lnTo>
                    <a:pt x="2456" y="498"/>
                  </a:lnTo>
                  <a:lnTo>
                    <a:pt x="3752" y="573"/>
                  </a:lnTo>
                  <a:lnTo>
                    <a:pt x="3768" y="573"/>
                  </a:lnTo>
                  <a:cubicBezTo>
                    <a:pt x="3903" y="573"/>
                    <a:pt x="4009" y="483"/>
                    <a:pt x="4009" y="348"/>
                  </a:cubicBezTo>
                  <a:cubicBezTo>
                    <a:pt x="4023" y="211"/>
                    <a:pt x="3918" y="91"/>
                    <a:pt x="3782" y="76"/>
                  </a:cubicBezTo>
                  <a:lnTo>
                    <a:pt x="24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2355;p117">
              <a:extLst>
                <a:ext uri="{FF2B5EF4-FFF2-40B4-BE49-F238E27FC236}">
                  <a16:creationId xmlns:a16="http://schemas.microsoft.com/office/drawing/2014/main" id="{DEB2632D-FD29-857E-9D00-A232EE695F7E}"/>
                </a:ext>
              </a:extLst>
            </p:cNvPr>
            <p:cNvSpPr/>
            <p:nvPr/>
          </p:nvSpPr>
          <p:spPr>
            <a:xfrm>
              <a:off x="7617430" y="2249105"/>
              <a:ext cx="293544" cy="160334"/>
            </a:xfrm>
            <a:custGeom>
              <a:avLst/>
              <a:gdLst/>
              <a:ahLst/>
              <a:cxnLst/>
              <a:rect l="l" t="t" r="r" b="b"/>
              <a:pathLst>
                <a:path w="12554" h="6857" extrusionOk="0">
                  <a:moveTo>
                    <a:pt x="7144" y="754"/>
                  </a:moveTo>
                  <a:cubicBezTo>
                    <a:pt x="7429" y="754"/>
                    <a:pt x="7596" y="979"/>
                    <a:pt x="7596" y="1206"/>
                  </a:cubicBezTo>
                  <a:cubicBezTo>
                    <a:pt x="7596" y="1281"/>
                    <a:pt x="7566" y="1401"/>
                    <a:pt x="7460" y="1507"/>
                  </a:cubicBezTo>
                  <a:lnTo>
                    <a:pt x="6555" y="2411"/>
                  </a:lnTo>
                  <a:cubicBezTo>
                    <a:pt x="6555" y="2064"/>
                    <a:pt x="6405" y="1763"/>
                    <a:pt x="6164" y="1552"/>
                  </a:cubicBezTo>
                  <a:lnTo>
                    <a:pt x="6842" y="889"/>
                  </a:lnTo>
                  <a:cubicBezTo>
                    <a:pt x="6917" y="798"/>
                    <a:pt x="7023" y="754"/>
                    <a:pt x="7144" y="754"/>
                  </a:cubicBezTo>
                  <a:close/>
                  <a:moveTo>
                    <a:pt x="9103" y="754"/>
                  </a:moveTo>
                  <a:cubicBezTo>
                    <a:pt x="9298" y="754"/>
                    <a:pt x="9449" y="859"/>
                    <a:pt x="9525" y="1025"/>
                  </a:cubicBezTo>
                  <a:cubicBezTo>
                    <a:pt x="9585" y="1206"/>
                    <a:pt x="9555" y="1387"/>
                    <a:pt x="9419" y="1507"/>
                  </a:cubicBezTo>
                  <a:lnTo>
                    <a:pt x="7882" y="3044"/>
                  </a:lnTo>
                  <a:lnTo>
                    <a:pt x="6646" y="3044"/>
                  </a:lnTo>
                  <a:lnTo>
                    <a:pt x="8801" y="889"/>
                  </a:lnTo>
                  <a:cubicBezTo>
                    <a:pt x="8876" y="798"/>
                    <a:pt x="8997" y="754"/>
                    <a:pt x="9103" y="754"/>
                  </a:cubicBezTo>
                  <a:close/>
                  <a:moveTo>
                    <a:pt x="11408" y="0"/>
                  </a:moveTo>
                  <a:cubicBezTo>
                    <a:pt x="11106" y="0"/>
                    <a:pt x="10821" y="105"/>
                    <a:pt x="10610" y="332"/>
                  </a:cubicBezTo>
                  <a:lnTo>
                    <a:pt x="10007" y="919"/>
                  </a:lnTo>
                  <a:cubicBezTo>
                    <a:pt x="10007" y="889"/>
                    <a:pt x="9991" y="859"/>
                    <a:pt x="9977" y="844"/>
                  </a:cubicBezTo>
                  <a:cubicBezTo>
                    <a:pt x="9841" y="483"/>
                    <a:pt x="9495" y="256"/>
                    <a:pt x="9103" y="256"/>
                  </a:cubicBezTo>
                  <a:cubicBezTo>
                    <a:pt x="8862" y="256"/>
                    <a:pt x="8621" y="346"/>
                    <a:pt x="8440" y="527"/>
                  </a:cubicBezTo>
                  <a:lnTo>
                    <a:pt x="8048" y="919"/>
                  </a:lnTo>
                  <a:cubicBezTo>
                    <a:pt x="7927" y="543"/>
                    <a:pt x="7566" y="256"/>
                    <a:pt x="7144" y="256"/>
                  </a:cubicBezTo>
                  <a:cubicBezTo>
                    <a:pt x="6887" y="256"/>
                    <a:pt x="6662" y="346"/>
                    <a:pt x="6481" y="527"/>
                  </a:cubicBezTo>
                  <a:lnTo>
                    <a:pt x="5697" y="1311"/>
                  </a:lnTo>
                  <a:cubicBezTo>
                    <a:pt x="5607" y="1281"/>
                    <a:pt x="5516" y="1266"/>
                    <a:pt x="5410" y="1266"/>
                  </a:cubicBezTo>
                  <a:lnTo>
                    <a:pt x="4703" y="1266"/>
                  </a:lnTo>
                  <a:cubicBezTo>
                    <a:pt x="4552" y="1266"/>
                    <a:pt x="4446" y="1387"/>
                    <a:pt x="4446" y="1522"/>
                  </a:cubicBezTo>
                  <a:cubicBezTo>
                    <a:pt x="4446" y="1658"/>
                    <a:pt x="4552" y="1779"/>
                    <a:pt x="4703" y="1779"/>
                  </a:cubicBezTo>
                  <a:lnTo>
                    <a:pt x="5410" y="1779"/>
                  </a:lnTo>
                  <a:cubicBezTo>
                    <a:pt x="5772" y="1779"/>
                    <a:pt x="6059" y="2064"/>
                    <a:pt x="6059" y="2411"/>
                  </a:cubicBezTo>
                  <a:cubicBezTo>
                    <a:pt x="6059" y="2577"/>
                    <a:pt x="5983" y="2743"/>
                    <a:pt x="5862" y="2864"/>
                  </a:cubicBezTo>
                  <a:cubicBezTo>
                    <a:pt x="5742" y="2984"/>
                    <a:pt x="5591" y="3044"/>
                    <a:pt x="5426" y="3044"/>
                  </a:cubicBezTo>
                  <a:lnTo>
                    <a:pt x="2231" y="3044"/>
                  </a:lnTo>
                  <a:cubicBezTo>
                    <a:pt x="2171" y="3044"/>
                    <a:pt x="2111" y="3075"/>
                    <a:pt x="2050" y="3119"/>
                  </a:cubicBezTo>
                  <a:lnTo>
                    <a:pt x="1417" y="3768"/>
                  </a:lnTo>
                  <a:cubicBezTo>
                    <a:pt x="1311" y="3873"/>
                    <a:pt x="1311" y="4023"/>
                    <a:pt x="1417" y="4129"/>
                  </a:cubicBezTo>
                  <a:cubicBezTo>
                    <a:pt x="1462" y="4174"/>
                    <a:pt x="1522" y="4204"/>
                    <a:pt x="1583" y="4204"/>
                  </a:cubicBezTo>
                  <a:cubicBezTo>
                    <a:pt x="1659" y="4204"/>
                    <a:pt x="1719" y="4174"/>
                    <a:pt x="1763" y="4129"/>
                  </a:cubicBezTo>
                  <a:lnTo>
                    <a:pt x="2336" y="3557"/>
                  </a:lnTo>
                  <a:lnTo>
                    <a:pt x="7988" y="3557"/>
                  </a:lnTo>
                  <a:cubicBezTo>
                    <a:pt x="8062" y="3557"/>
                    <a:pt x="8123" y="3527"/>
                    <a:pt x="8168" y="3481"/>
                  </a:cubicBezTo>
                  <a:lnTo>
                    <a:pt x="10956" y="678"/>
                  </a:lnTo>
                  <a:cubicBezTo>
                    <a:pt x="11076" y="573"/>
                    <a:pt x="11243" y="497"/>
                    <a:pt x="11408" y="497"/>
                  </a:cubicBezTo>
                  <a:cubicBezTo>
                    <a:pt x="11589" y="497"/>
                    <a:pt x="11739" y="573"/>
                    <a:pt x="11860" y="678"/>
                  </a:cubicBezTo>
                  <a:cubicBezTo>
                    <a:pt x="11980" y="798"/>
                    <a:pt x="12041" y="965"/>
                    <a:pt x="12041" y="1130"/>
                  </a:cubicBezTo>
                  <a:cubicBezTo>
                    <a:pt x="12041" y="1311"/>
                    <a:pt x="11980" y="1462"/>
                    <a:pt x="11860" y="1582"/>
                  </a:cubicBezTo>
                  <a:lnTo>
                    <a:pt x="8816" y="4642"/>
                  </a:lnTo>
                  <a:cubicBezTo>
                    <a:pt x="8665" y="4777"/>
                    <a:pt x="8500" y="4883"/>
                    <a:pt x="8303" y="4943"/>
                  </a:cubicBezTo>
                  <a:lnTo>
                    <a:pt x="4144" y="6223"/>
                  </a:lnTo>
                  <a:cubicBezTo>
                    <a:pt x="3880" y="6312"/>
                    <a:pt x="3604" y="6348"/>
                    <a:pt x="3327" y="6348"/>
                  </a:cubicBezTo>
                  <a:cubicBezTo>
                    <a:pt x="3273" y="6348"/>
                    <a:pt x="3219" y="6347"/>
                    <a:pt x="3165" y="6344"/>
                  </a:cubicBezTo>
                  <a:lnTo>
                    <a:pt x="287" y="6163"/>
                  </a:lnTo>
                  <a:cubicBezTo>
                    <a:pt x="278" y="6162"/>
                    <a:pt x="270" y="6162"/>
                    <a:pt x="262" y="6162"/>
                  </a:cubicBezTo>
                  <a:cubicBezTo>
                    <a:pt x="137" y="6162"/>
                    <a:pt x="30" y="6263"/>
                    <a:pt x="15" y="6404"/>
                  </a:cubicBezTo>
                  <a:cubicBezTo>
                    <a:pt x="1" y="6540"/>
                    <a:pt x="106" y="6661"/>
                    <a:pt x="256" y="6661"/>
                  </a:cubicBezTo>
                  <a:lnTo>
                    <a:pt x="3135" y="6842"/>
                  </a:lnTo>
                  <a:cubicBezTo>
                    <a:pt x="3210" y="6856"/>
                    <a:pt x="3270" y="6856"/>
                    <a:pt x="3346" y="6856"/>
                  </a:cubicBezTo>
                  <a:cubicBezTo>
                    <a:pt x="3662" y="6856"/>
                    <a:pt x="3979" y="6812"/>
                    <a:pt x="4295" y="6706"/>
                  </a:cubicBezTo>
                  <a:lnTo>
                    <a:pt x="8454" y="5425"/>
                  </a:lnTo>
                  <a:cubicBezTo>
                    <a:pt x="8725" y="5335"/>
                    <a:pt x="8967" y="5199"/>
                    <a:pt x="9163" y="4988"/>
                  </a:cubicBezTo>
                  <a:lnTo>
                    <a:pt x="12222" y="1944"/>
                  </a:lnTo>
                  <a:cubicBezTo>
                    <a:pt x="12432" y="1718"/>
                    <a:pt x="12553" y="1431"/>
                    <a:pt x="12553" y="1130"/>
                  </a:cubicBezTo>
                  <a:cubicBezTo>
                    <a:pt x="12553" y="829"/>
                    <a:pt x="12432" y="543"/>
                    <a:pt x="12222" y="332"/>
                  </a:cubicBezTo>
                  <a:cubicBezTo>
                    <a:pt x="11996" y="105"/>
                    <a:pt x="11709" y="0"/>
                    <a:pt x="114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2356;p117">
              <a:extLst>
                <a:ext uri="{FF2B5EF4-FFF2-40B4-BE49-F238E27FC236}">
                  <a16:creationId xmlns:a16="http://schemas.microsoft.com/office/drawing/2014/main" id="{79F8676F-B957-55E2-B7F1-9BA7D8336275}"/>
                </a:ext>
              </a:extLst>
            </p:cNvPr>
            <p:cNvSpPr/>
            <p:nvPr/>
          </p:nvSpPr>
          <p:spPr>
            <a:xfrm>
              <a:off x="7508211" y="2252964"/>
              <a:ext cx="197348" cy="37739"/>
            </a:xfrm>
            <a:custGeom>
              <a:avLst/>
              <a:gdLst/>
              <a:ahLst/>
              <a:cxnLst/>
              <a:rect l="l" t="t" r="r" b="b"/>
              <a:pathLst>
                <a:path w="8440" h="1614" extrusionOk="0">
                  <a:moveTo>
                    <a:pt x="4883" y="1"/>
                  </a:moveTo>
                  <a:cubicBezTo>
                    <a:pt x="4174" y="1"/>
                    <a:pt x="3481" y="242"/>
                    <a:pt x="2924" y="679"/>
                  </a:cubicBezTo>
                  <a:lnTo>
                    <a:pt x="2381" y="1101"/>
                  </a:lnTo>
                  <a:lnTo>
                    <a:pt x="241" y="1101"/>
                  </a:lnTo>
                  <a:cubicBezTo>
                    <a:pt x="105" y="1101"/>
                    <a:pt x="0" y="1222"/>
                    <a:pt x="0" y="1357"/>
                  </a:cubicBezTo>
                  <a:cubicBezTo>
                    <a:pt x="0" y="1493"/>
                    <a:pt x="105" y="1614"/>
                    <a:pt x="241" y="1614"/>
                  </a:cubicBezTo>
                  <a:lnTo>
                    <a:pt x="2472" y="1614"/>
                  </a:lnTo>
                  <a:cubicBezTo>
                    <a:pt x="2516" y="1614"/>
                    <a:pt x="2577" y="1583"/>
                    <a:pt x="2622" y="1553"/>
                  </a:cubicBezTo>
                  <a:lnTo>
                    <a:pt x="3240" y="1071"/>
                  </a:lnTo>
                  <a:cubicBezTo>
                    <a:pt x="3707" y="709"/>
                    <a:pt x="4280" y="498"/>
                    <a:pt x="4883" y="498"/>
                  </a:cubicBezTo>
                  <a:cubicBezTo>
                    <a:pt x="5184" y="498"/>
                    <a:pt x="5486" y="543"/>
                    <a:pt x="5771" y="649"/>
                  </a:cubicBezTo>
                  <a:cubicBezTo>
                    <a:pt x="6043" y="754"/>
                    <a:pt x="6314" y="905"/>
                    <a:pt x="6540" y="1086"/>
                  </a:cubicBezTo>
                  <a:lnTo>
                    <a:pt x="7113" y="1553"/>
                  </a:lnTo>
                  <a:cubicBezTo>
                    <a:pt x="7158" y="1583"/>
                    <a:pt x="7218" y="1614"/>
                    <a:pt x="7278" y="1614"/>
                  </a:cubicBezTo>
                  <a:lnTo>
                    <a:pt x="8198" y="1614"/>
                  </a:lnTo>
                  <a:cubicBezTo>
                    <a:pt x="8333" y="1614"/>
                    <a:pt x="8439" y="1493"/>
                    <a:pt x="8439" y="1357"/>
                  </a:cubicBezTo>
                  <a:cubicBezTo>
                    <a:pt x="8439" y="1222"/>
                    <a:pt x="8333" y="1101"/>
                    <a:pt x="8198" y="1101"/>
                  </a:cubicBezTo>
                  <a:lnTo>
                    <a:pt x="7369" y="1101"/>
                  </a:lnTo>
                  <a:lnTo>
                    <a:pt x="6872" y="694"/>
                  </a:lnTo>
                  <a:cubicBezTo>
                    <a:pt x="6585" y="468"/>
                    <a:pt x="6269" y="302"/>
                    <a:pt x="5938" y="181"/>
                  </a:cubicBezTo>
                  <a:cubicBezTo>
                    <a:pt x="5591" y="61"/>
                    <a:pt x="5245" y="1"/>
                    <a:pt x="48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2357;p117">
              <a:extLst>
                <a:ext uri="{FF2B5EF4-FFF2-40B4-BE49-F238E27FC236}">
                  <a16:creationId xmlns:a16="http://schemas.microsoft.com/office/drawing/2014/main" id="{D8AB9900-0AEC-CF78-8595-32C0C5C923F0}"/>
                </a:ext>
              </a:extLst>
            </p:cNvPr>
            <p:cNvSpPr/>
            <p:nvPr/>
          </p:nvSpPr>
          <p:spPr>
            <a:xfrm>
              <a:off x="7620260" y="2079606"/>
              <a:ext cx="178642" cy="178689"/>
            </a:xfrm>
            <a:custGeom>
              <a:avLst/>
              <a:gdLst/>
              <a:ahLst/>
              <a:cxnLst/>
              <a:rect l="l" t="t" r="r" b="b"/>
              <a:pathLst>
                <a:path w="7640" h="7642" extrusionOk="0">
                  <a:moveTo>
                    <a:pt x="3812" y="0"/>
                  </a:moveTo>
                  <a:cubicBezTo>
                    <a:pt x="1703" y="0"/>
                    <a:pt x="0" y="1718"/>
                    <a:pt x="0" y="3828"/>
                  </a:cubicBezTo>
                  <a:cubicBezTo>
                    <a:pt x="0" y="5923"/>
                    <a:pt x="1703" y="7641"/>
                    <a:pt x="3812" y="7641"/>
                  </a:cubicBezTo>
                  <a:cubicBezTo>
                    <a:pt x="5922" y="7641"/>
                    <a:pt x="7640" y="5923"/>
                    <a:pt x="7640" y="3828"/>
                  </a:cubicBezTo>
                  <a:cubicBezTo>
                    <a:pt x="7640" y="3105"/>
                    <a:pt x="7445" y="2412"/>
                    <a:pt x="7067" y="1824"/>
                  </a:cubicBezTo>
                  <a:cubicBezTo>
                    <a:pt x="7018" y="1744"/>
                    <a:pt x="6934" y="1697"/>
                    <a:pt x="6848" y="1697"/>
                  </a:cubicBezTo>
                  <a:cubicBezTo>
                    <a:pt x="6805" y="1697"/>
                    <a:pt x="6762" y="1709"/>
                    <a:pt x="6721" y="1734"/>
                  </a:cubicBezTo>
                  <a:cubicBezTo>
                    <a:pt x="6601" y="1809"/>
                    <a:pt x="6571" y="1959"/>
                    <a:pt x="6645" y="2080"/>
                  </a:cubicBezTo>
                  <a:cubicBezTo>
                    <a:pt x="6962" y="2608"/>
                    <a:pt x="7128" y="3211"/>
                    <a:pt x="7128" y="3828"/>
                  </a:cubicBezTo>
                  <a:cubicBezTo>
                    <a:pt x="7128" y="5652"/>
                    <a:pt x="5651" y="7143"/>
                    <a:pt x="3812" y="7143"/>
                  </a:cubicBezTo>
                  <a:cubicBezTo>
                    <a:pt x="1990" y="7143"/>
                    <a:pt x="497" y="5652"/>
                    <a:pt x="497" y="3828"/>
                  </a:cubicBezTo>
                  <a:cubicBezTo>
                    <a:pt x="497" y="1990"/>
                    <a:pt x="1990" y="498"/>
                    <a:pt x="3812" y="498"/>
                  </a:cubicBezTo>
                  <a:cubicBezTo>
                    <a:pt x="4582" y="498"/>
                    <a:pt x="5335" y="770"/>
                    <a:pt x="5922" y="1266"/>
                  </a:cubicBezTo>
                  <a:cubicBezTo>
                    <a:pt x="5966" y="1298"/>
                    <a:pt x="6021" y="1314"/>
                    <a:pt x="6076" y="1314"/>
                  </a:cubicBezTo>
                  <a:cubicBezTo>
                    <a:pt x="6153" y="1314"/>
                    <a:pt x="6231" y="1283"/>
                    <a:pt x="6284" y="1222"/>
                  </a:cubicBezTo>
                  <a:cubicBezTo>
                    <a:pt x="6374" y="1116"/>
                    <a:pt x="6360" y="965"/>
                    <a:pt x="6239" y="874"/>
                  </a:cubicBezTo>
                  <a:cubicBezTo>
                    <a:pt x="5560" y="302"/>
                    <a:pt x="4702" y="0"/>
                    <a:pt x="38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2358;p117">
              <a:extLst>
                <a:ext uri="{FF2B5EF4-FFF2-40B4-BE49-F238E27FC236}">
                  <a16:creationId xmlns:a16="http://schemas.microsoft.com/office/drawing/2014/main" id="{4102B357-BB22-ECB2-7487-676640875498}"/>
                </a:ext>
              </a:extLst>
            </p:cNvPr>
            <p:cNvSpPr/>
            <p:nvPr/>
          </p:nvSpPr>
          <p:spPr>
            <a:xfrm>
              <a:off x="7645630" y="2104976"/>
              <a:ext cx="127902" cy="127949"/>
            </a:xfrm>
            <a:custGeom>
              <a:avLst/>
              <a:gdLst/>
              <a:ahLst/>
              <a:cxnLst/>
              <a:rect l="l" t="t" r="r" b="b"/>
              <a:pathLst>
                <a:path w="5470" h="5472" extrusionOk="0">
                  <a:moveTo>
                    <a:pt x="2727" y="513"/>
                  </a:moveTo>
                  <a:cubicBezTo>
                    <a:pt x="3963" y="513"/>
                    <a:pt x="4958" y="1507"/>
                    <a:pt x="4958" y="2743"/>
                  </a:cubicBezTo>
                  <a:cubicBezTo>
                    <a:pt x="4958" y="3964"/>
                    <a:pt x="3963" y="4959"/>
                    <a:pt x="2727" y="4959"/>
                  </a:cubicBezTo>
                  <a:cubicBezTo>
                    <a:pt x="1507" y="4959"/>
                    <a:pt x="497" y="3964"/>
                    <a:pt x="497" y="2743"/>
                  </a:cubicBezTo>
                  <a:cubicBezTo>
                    <a:pt x="497" y="1507"/>
                    <a:pt x="1507" y="513"/>
                    <a:pt x="2727" y="513"/>
                  </a:cubicBezTo>
                  <a:close/>
                  <a:moveTo>
                    <a:pt x="2727" y="0"/>
                  </a:moveTo>
                  <a:cubicBezTo>
                    <a:pt x="1220" y="0"/>
                    <a:pt x="0" y="1222"/>
                    <a:pt x="0" y="2743"/>
                  </a:cubicBezTo>
                  <a:cubicBezTo>
                    <a:pt x="0" y="4250"/>
                    <a:pt x="1220" y="5471"/>
                    <a:pt x="2727" y="5471"/>
                  </a:cubicBezTo>
                  <a:cubicBezTo>
                    <a:pt x="4234" y="5471"/>
                    <a:pt x="5470" y="4250"/>
                    <a:pt x="5470" y="2743"/>
                  </a:cubicBezTo>
                  <a:cubicBezTo>
                    <a:pt x="5470" y="1222"/>
                    <a:pt x="4234" y="0"/>
                    <a:pt x="27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2359;p117">
              <a:extLst>
                <a:ext uri="{FF2B5EF4-FFF2-40B4-BE49-F238E27FC236}">
                  <a16:creationId xmlns:a16="http://schemas.microsoft.com/office/drawing/2014/main" id="{CD996FC8-DF6C-C81D-A7D3-64563F1C7D7A}"/>
                </a:ext>
              </a:extLst>
            </p:cNvPr>
            <p:cNvSpPr/>
            <p:nvPr/>
          </p:nvSpPr>
          <p:spPr>
            <a:xfrm>
              <a:off x="7688607" y="2130346"/>
              <a:ext cx="43024" cy="77209"/>
            </a:xfrm>
            <a:custGeom>
              <a:avLst/>
              <a:gdLst/>
              <a:ahLst/>
              <a:cxnLst/>
              <a:rect l="l" t="t" r="r" b="b"/>
              <a:pathLst>
                <a:path w="1840" h="3302" extrusionOk="0">
                  <a:moveTo>
                    <a:pt x="648" y="860"/>
                  </a:moveTo>
                  <a:lnTo>
                    <a:pt x="648" y="1146"/>
                  </a:lnTo>
                  <a:cubicBezTo>
                    <a:pt x="634" y="1146"/>
                    <a:pt x="634" y="1131"/>
                    <a:pt x="618" y="1131"/>
                  </a:cubicBezTo>
                  <a:cubicBezTo>
                    <a:pt x="588" y="1101"/>
                    <a:pt x="558" y="1041"/>
                    <a:pt x="574" y="981"/>
                  </a:cubicBezTo>
                  <a:cubicBezTo>
                    <a:pt x="574" y="950"/>
                    <a:pt x="588" y="905"/>
                    <a:pt x="648" y="860"/>
                  </a:cubicBezTo>
                  <a:close/>
                  <a:moveTo>
                    <a:pt x="1146" y="1945"/>
                  </a:moveTo>
                  <a:cubicBezTo>
                    <a:pt x="1237" y="2005"/>
                    <a:pt x="1281" y="2110"/>
                    <a:pt x="1267" y="2216"/>
                  </a:cubicBezTo>
                  <a:cubicBezTo>
                    <a:pt x="1251" y="2277"/>
                    <a:pt x="1206" y="2337"/>
                    <a:pt x="1146" y="2397"/>
                  </a:cubicBezTo>
                  <a:lnTo>
                    <a:pt x="1146" y="1945"/>
                  </a:lnTo>
                  <a:close/>
                  <a:moveTo>
                    <a:pt x="889" y="0"/>
                  </a:moveTo>
                  <a:cubicBezTo>
                    <a:pt x="754" y="0"/>
                    <a:pt x="648" y="121"/>
                    <a:pt x="648" y="257"/>
                  </a:cubicBezTo>
                  <a:lnTo>
                    <a:pt x="648" y="317"/>
                  </a:lnTo>
                  <a:lnTo>
                    <a:pt x="634" y="317"/>
                  </a:lnTo>
                  <a:cubicBezTo>
                    <a:pt x="332" y="392"/>
                    <a:pt x="121" y="603"/>
                    <a:pt x="76" y="905"/>
                  </a:cubicBezTo>
                  <a:cubicBezTo>
                    <a:pt x="31" y="1161"/>
                    <a:pt x="136" y="1433"/>
                    <a:pt x="347" y="1553"/>
                  </a:cubicBezTo>
                  <a:cubicBezTo>
                    <a:pt x="437" y="1613"/>
                    <a:pt x="528" y="1658"/>
                    <a:pt x="648" y="1718"/>
                  </a:cubicBezTo>
                  <a:lnTo>
                    <a:pt x="648" y="2442"/>
                  </a:lnTo>
                  <a:cubicBezTo>
                    <a:pt x="574" y="2412"/>
                    <a:pt x="498" y="2381"/>
                    <a:pt x="437" y="2337"/>
                  </a:cubicBezTo>
                  <a:cubicBezTo>
                    <a:pt x="392" y="2298"/>
                    <a:pt x="336" y="2278"/>
                    <a:pt x="280" y="2278"/>
                  </a:cubicBezTo>
                  <a:cubicBezTo>
                    <a:pt x="206" y="2278"/>
                    <a:pt x="134" y="2313"/>
                    <a:pt x="91" y="2381"/>
                  </a:cubicBezTo>
                  <a:cubicBezTo>
                    <a:pt x="1" y="2487"/>
                    <a:pt x="15" y="2638"/>
                    <a:pt x="121" y="2729"/>
                  </a:cubicBezTo>
                  <a:cubicBezTo>
                    <a:pt x="287" y="2864"/>
                    <a:pt x="483" y="2924"/>
                    <a:pt x="648" y="2954"/>
                  </a:cubicBezTo>
                  <a:lnTo>
                    <a:pt x="648" y="3044"/>
                  </a:lnTo>
                  <a:cubicBezTo>
                    <a:pt x="648" y="3181"/>
                    <a:pt x="754" y="3301"/>
                    <a:pt x="889" y="3301"/>
                  </a:cubicBezTo>
                  <a:cubicBezTo>
                    <a:pt x="1040" y="3301"/>
                    <a:pt x="1146" y="3181"/>
                    <a:pt x="1146" y="3044"/>
                  </a:cubicBezTo>
                  <a:lnTo>
                    <a:pt x="1146" y="2940"/>
                  </a:lnTo>
                  <a:cubicBezTo>
                    <a:pt x="1462" y="2864"/>
                    <a:pt x="1703" y="2622"/>
                    <a:pt x="1763" y="2307"/>
                  </a:cubicBezTo>
                  <a:cubicBezTo>
                    <a:pt x="1839" y="1855"/>
                    <a:pt x="1538" y="1523"/>
                    <a:pt x="1206" y="1402"/>
                  </a:cubicBezTo>
                  <a:cubicBezTo>
                    <a:pt x="1191" y="1402"/>
                    <a:pt x="1161" y="1387"/>
                    <a:pt x="1146" y="1372"/>
                  </a:cubicBezTo>
                  <a:lnTo>
                    <a:pt x="1146" y="844"/>
                  </a:lnTo>
                  <a:lnTo>
                    <a:pt x="1237" y="890"/>
                  </a:lnTo>
                  <a:cubicBezTo>
                    <a:pt x="1282" y="918"/>
                    <a:pt x="1332" y="932"/>
                    <a:pt x="1380" y="932"/>
                  </a:cubicBezTo>
                  <a:cubicBezTo>
                    <a:pt x="1460" y="932"/>
                    <a:pt x="1536" y="895"/>
                    <a:pt x="1583" y="830"/>
                  </a:cubicBezTo>
                  <a:cubicBezTo>
                    <a:pt x="1673" y="709"/>
                    <a:pt x="1643" y="543"/>
                    <a:pt x="1522" y="468"/>
                  </a:cubicBezTo>
                  <a:cubicBezTo>
                    <a:pt x="1508" y="468"/>
                    <a:pt x="1372" y="362"/>
                    <a:pt x="1146" y="317"/>
                  </a:cubicBezTo>
                  <a:lnTo>
                    <a:pt x="1146" y="257"/>
                  </a:lnTo>
                  <a:cubicBezTo>
                    <a:pt x="1146" y="121"/>
                    <a:pt x="1040" y="0"/>
                    <a:pt x="8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76"/>
          <p:cNvSpPr txBox="1">
            <a:spLocks noGrp="1"/>
          </p:cNvSpPr>
          <p:nvPr>
            <p:ph type="title"/>
          </p:nvPr>
        </p:nvSpPr>
        <p:spPr>
          <a:xfrm>
            <a:off x="1834499" y="3100374"/>
            <a:ext cx="5543453" cy="10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Homeless Statistics</a:t>
            </a:r>
            <a:endParaRPr sz="4400" dirty="0"/>
          </a:p>
        </p:txBody>
      </p:sp>
      <p:sp>
        <p:nvSpPr>
          <p:cNvPr id="891" name="Google Shape;891;p76"/>
          <p:cNvSpPr txBox="1">
            <a:spLocks noGrp="1"/>
          </p:cNvSpPr>
          <p:nvPr>
            <p:ph type="title" idx="2"/>
          </p:nvPr>
        </p:nvSpPr>
        <p:spPr>
          <a:xfrm>
            <a:off x="3718350" y="1945567"/>
            <a:ext cx="1707300" cy="1219200"/>
          </a:xfrm>
          <a:prstGeom prst="rect">
            <a:avLst/>
          </a:prstGeom>
        </p:spPr>
        <p:txBody>
          <a:bodyPr spcFirstLastPara="1" wrap="square" lIns="91425" tIns="1828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892" name="Google Shape;892;p76"/>
          <p:cNvSpPr txBox="1">
            <a:spLocks noGrp="1"/>
          </p:cNvSpPr>
          <p:nvPr>
            <p:ph type="subTitle" idx="1"/>
          </p:nvPr>
        </p:nvSpPr>
        <p:spPr>
          <a:xfrm>
            <a:off x="1834500" y="4139121"/>
            <a:ext cx="5475000" cy="4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Country data and San Francisco “Point-In-Time” Counts</a:t>
            </a:r>
            <a:endParaRPr dirty="0"/>
          </a:p>
        </p:txBody>
      </p:sp>
      <p:cxnSp>
        <p:nvCxnSpPr>
          <p:cNvPr id="893" name="Google Shape;893;p76"/>
          <p:cNvCxnSpPr/>
          <p:nvPr/>
        </p:nvCxnSpPr>
        <p:spPr>
          <a:xfrm rot="10800000">
            <a:off x="2772062" y="2037411"/>
            <a:ext cx="37971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94" name="Google Shape;894;p76"/>
          <p:cNvPicPr preferRelativeResize="0"/>
          <p:nvPr/>
        </p:nvPicPr>
        <p:blipFill rotWithShape="1">
          <a:blip r:embed="rId4">
            <a:alphaModFix/>
          </a:blip>
          <a:srcRect l="3436" t="26585" r="3436" b="43397"/>
          <a:stretch/>
        </p:blipFill>
        <p:spPr>
          <a:xfrm>
            <a:off x="816475" y="0"/>
            <a:ext cx="7511050" cy="1361724"/>
          </a:xfrm>
          <a:prstGeom prst="rect">
            <a:avLst/>
          </a:prstGeom>
          <a:noFill/>
          <a:ln>
            <a:noFill/>
          </a:ln>
        </p:spPr>
      </p:pic>
      <p:sp>
        <p:nvSpPr>
          <p:cNvPr id="895" name="Google Shape;895;p76">
            <a:hlinkClick r:id="rId5" action="ppaction://hlinksldjump"/>
          </p:cNvPr>
          <p:cNvSpPr/>
          <p:nvPr/>
        </p:nvSpPr>
        <p:spPr>
          <a:xfrm>
            <a:off x="173007" y="151219"/>
            <a:ext cx="572700" cy="5727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6" name="Google Shape;896;p76"/>
          <p:cNvSpPr/>
          <p:nvPr/>
        </p:nvSpPr>
        <p:spPr>
          <a:xfrm>
            <a:off x="308698" y="298665"/>
            <a:ext cx="301233" cy="277734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p101"/>
          <p:cNvSpPr txBox="1">
            <a:spLocks noGrp="1"/>
          </p:cNvSpPr>
          <p:nvPr>
            <p:ph type="title"/>
          </p:nvPr>
        </p:nvSpPr>
        <p:spPr>
          <a:xfrm>
            <a:off x="539399" y="329918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Map of the homeless population in the US</a:t>
            </a:r>
            <a:endParaRPr sz="2800" dirty="0">
              <a:solidFill>
                <a:schemeClr val="dk1"/>
              </a:solidFill>
            </a:endParaRPr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0C7D8904-7E52-234D-0EFB-9A1B6A2B3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016" y="902618"/>
            <a:ext cx="6485965" cy="379585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47A16FD-70C0-5EA8-B650-9791F1DB2B48}"/>
              </a:ext>
            </a:extLst>
          </p:cNvPr>
          <p:cNvSpPr txBox="1"/>
          <p:nvPr/>
        </p:nvSpPr>
        <p:spPr>
          <a:xfrm>
            <a:off x="3487271" y="4813582"/>
            <a:ext cx="383689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Source: World Population Review (2023)</a:t>
            </a:r>
            <a:endParaRPr lang="en-US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EAA3E9-658E-AD3A-B2F5-7012254BDB62}"/>
              </a:ext>
            </a:extLst>
          </p:cNvPr>
          <p:cNvSpPr txBox="1"/>
          <p:nvPr/>
        </p:nvSpPr>
        <p:spPr>
          <a:xfrm>
            <a:off x="6398556" y="3502218"/>
            <a:ext cx="2548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*There are an estimated </a:t>
            </a:r>
            <a:r>
              <a:rPr lang="en-US" b="1" dirty="0"/>
              <a:t>569,334</a:t>
            </a:r>
            <a:r>
              <a:rPr lang="en-US" dirty="0"/>
              <a:t> unhoused individuals in the United States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03E5B5-73C8-5B05-CD63-0B2F55B07261}"/>
              </a:ext>
            </a:extLst>
          </p:cNvPr>
          <p:cNvSpPr txBox="1"/>
          <p:nvPr/>
        </p:nvSpPr>
        <p:spPr>
          <a:xfrm>
            <a:off x="5746377" y="1053977"/>
            <a:ext cx="1810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Estimated </a:t>
            </a:r>
            <a:r>
              <a:rPr lang="en-US" sz="1200" b="1" dirty="0"/>
              <a:t>91,259 </a:t>
            </a:r>
            <a:r>
              <a:rPr lang="en-US" sz="1200" dirty="0"/>
              <a:t>unhoused individuals in New York 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7E626DD-2FBC-0C13-339E-7809313689A6}"/>
              </a:ext>
            </a:extLst>
          </p:cNvPr>
          <p:cNvCxnSpPr>
            <a:cxnSpLocks/>
          </p:cNvCxnSpPr>
          <p:nvPr/>
        </p:nvCxnSpPr>
        <p:spPr>
          <a:xfrm>
            <a:off x="6257365" y="1641282"/>
            <a:ext cx="268941" cy="402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83"/>
          <p:cNvSpPr txBox="1">
            <a:spLocks noGrp="1"/>
          </p:cNvSpPr>
          <p:nvPr>
            <p:ph type="title"/>
          </p:nvPr>
        </p:nvSpPr>
        <p:spPr>
          <a:xfrm>
            <a:off x="539400" y="445025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Specific Category Count 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9886374C-6D73-306E-C50F-973B48E1C3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0447" y="1017725"/>
            <a:ext cx="5054846" cy="38615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F00714A-898A-91C2-EC10-A0BF79E9640A}"/>
              </a:ext>
            </a:extLst>
          </p:cNvPr>
          <p:cNvSpPr txBox="1"/>
          <p:nvPr/>
        </p:nvSpPr>
        <p:spPr>
          <a:xfrm>
            <a:off x="3452580" y="4890709"/>
            <a:ext cx="312868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Source: World Population Review (2023)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221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p101"/>
          <p:cNvSpPr txBox="1">
            <a:spLocks noGrp="1"/>
          </p:cNvSpPr>
          <p:nvPr>
            <p:ph type="title"/>
          </p:nvPr>
        </p:nvSpPr>
        <p:spPr>
          <a:xfrm>
            <a:off x="539400" y="445025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San Francisco Homeless Population Over Time </a:t>
            </a:r>
            <a:endParaRPr sz="2800" dirty="0">
              <a:solidFill>
                <a:schemeClr val="dk1"/>
              </a:solidFill>
            </a:endParaRPr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A819A6E0-4188-DBF4-1658-A6C268E605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345868"/>
            <a:ext cx="7772400" cy="24517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8C40F5-E22E-6183-493B-BDFB4E852502}"/>
              </a:ext>
            </a:extLst>
          </p:cNvPr>
          <p:cNvSpPr txBox="1"/>
          <p:nvPr/>
        </p:nvSpPr>
        <p:spPr>
          <a:xfrm>
            <a:off x="3541059" y="3910331"/>
            <a:ext cx="34872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Source: HUD Point In Time Counts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152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p101"/>
          <p:cNvSpPr txBox="1">
            <a:spLocks noGrp="1"/>
          </p:cNvSpPr>
          <p:nvPr>
            <p:ph type="title"/>
          </p:nvPr>
        </p:nvSpPr>
        <p:spPr>
          <a:xfrm>
            <a:off x="539400" y="265731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San Francisco Homeless Population by District</a:t>
            </a:r>
            <a:endParaRPr sz="2800" dirty="0">
              <a:solidFill>
                <a:schemeClr val="dk1"/>
              </a:solidFill>
            </a:endParaRPr>
          </a:p>
        </p:txBody>
      </p:sp>
      <p:pic>
        <p:nvPicPr>
          <p:cNvPr id="6" name="Picture 5" descr="Calendar&#10;&#10;Description automatically generated">
            <a:extLst>
              <a:ext uri="{FF2B5EF4-FFF2-40B4-BE49-F238E27FC236}">
                <a16:creationId xmlns:a16="http://schemas.microsoft.com/office/drawing/2014/main" id="{C163E5A4-2C49-9BAD-C518-7687BCB34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7195" y="838431"/>
            <a:ext cx="5942786" cy="41388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F873CB-A71A-DC94-A3DD-A82C0A254D03}"/>
              </a:ext>
            </a:extLst>
          </p:cNvPr>
          <p:cNvSpPr txBox="1"/>
          <p:nvPr/>
        </p:nvSpPr>
        <p:spPr>
          <a:xfrm>
            <a:off x="3254188" y="4928056"/>
            <a:ext cx="26356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Source: HUD Point In Time Counts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833448"/>
      </p:ext>
    </p:extLst>
  </p:cSld>
  <p:clrMapOvr>
    <a:masterClrMapping/>
  </p:clrMapOvr>
</p:sld>
</file>

<file path=ppt/theme/theme1.xml><?xml version="1.0" encoding="utf-8"?>
<a:theme xmlns:a="http://schemas.openxmlformats.org/drawingml/2006/main" name="Social Issues Thesis: Poverty and Homelessness XL by Slidesgo">
  <a:themeElements>
    <a:clrScheme name="Simple Light">
      <a:dk1>
        <a:srgbClr val="F7892F"/>
      </a:dk1>
      <a:lt1>
        <a:srgbClr val="555F69"/>
      </a:lt1>
      <a:dk2>
        <a:srgbClr val="FCF1E1"/>
      </a:dk2>
      <a:lt2>
        <a:srgbClr val="FAC231"/>
      </a:lt2>
      <a:accent1>
        <a:srgbClr val="455A64"/>
      </a:accent1>
      <a:accent2>
        <a:srgbClr val="EBEBE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555F6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1373</TotalTime>
  <Words>384</Words>
  <Application>Microsoft Macintosh PowerPoint</Application>
  <PresentationFormat>On-screen Show (16:9)</PresentationFormat>
  <Paragraphs>81</Paragraphs>
  <Slides>18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Alice</vt:lpstr>
      <vt:lpstr>Roboto</vt:lpstr>
      <vt:lpstr>Arial</vt:lpstr>
      <vt:lpstr>Social Issues Thesis: Poverty and Homelessness XL by Slidesgo</vt:lpstr>
      <vt:lpstr>Christopher Singer</vt:lpstr>
      <vt:lpstr>Background</vt:lpstr>
      <vt:lpstr>Background</vt:lpstr>
      <vt:lpstr>What is Homelessness?</vt:lpstr>
      <vt:lpstr>Homeless Statistics</vt:lpstr>
      <vt:lpstr>Map of the homeless population in the US</vt:lpstr>
      <vt:lpstr>Specific Category Count </vt:lpstr>
      <vt:lpstr>San Francisco Homeless Population Over Time </vt:lpstr>
      <vt:lpstr>San Francisco Homeless Population by District</vt:lpstr>
      <vt:lpstr>Homeless Population by District Synchronically</vt:lpstr>
      <vt:lpstr>Housing Statistics</vt:lpstr>
      <vt:lpstr>PowerPoint Presentation</vt:lpstr>
      <vt:lpstr>Number of Permanent Supportive Housing Beds in San Francisco </vt:lpstr>
      <vt:lpstr>Limitations</vt:lpstr>
      <vt:lpstr>Underreported Homeless Counts</vt:lpstr>
      <vt:lpstr>Recommendations</vt:lpstr>
      <vt:lpstr>Funding for social workers </vt:lpstr>
      <vt:lpstr>Special 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Poverty &amp; Homelessness</dc:title>
  <cp:lastModifiedBy>Microsoft Office User</cp:lastModifiedBy>
  <cp:revision>15</cp:revision>
  <dcterms:modified xsi:type="dcterms:W3CDTF">2023-06-12T18:22:59Z</dcterms:modified>
</cp:coreProperties>
</file>